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76"/>
  </p:notesMasterIdLst>
  <p:sldIdLst>
    <p:sldId id="262" r:id="rId5"/>
    <p:sldId id="500" r:id="rId6"/>
    <p:sldId id="520" r:id="rId7"/>
    <p:sldId id="677" r:id="rId8"/>
    <p:sldId id="679" r:id="rId9"/>
    <p:sldId id="680" r:id="rId10"/>
    <p:sldId id="681" r:id="rId11"/>
    <p:sldId id="682" r:id="rId12"/>
    <p:sldId id="700" r:id="rId13"/>
    <p:sldId id="699" r:id="rId14"/>
    <p:sldId id="702" r:id="rId15"/>
    <p:sldId id="701" r:id="rId16"/>
    <p:sldId id="684" r:id="rId17"/>
    <p:sldId id="685" r:id="rId18"/>
    <p:sldId id="686" r:id="rId19"/>
    <p:sldId id="687" r:id="rId20"/>
    <p:sldId id="688" r:id="rId21"/>
    <p:sldId id="689" r:id="rId22"/>
    <p:sldId id="690" r:id="rId23"/>
    <p:sldId id="691" r:id="rId24"/>
    <p:sldId id="692" r:id="rId25"/>
    <p:sldId id="693" r:id="rId26"/>
    <p:sldId id="694" r:id="rId27"/>
    <p:sldId id="695" r:id="rId28"/>
    <p:sldId id="696" r:id="rId29"/>
    <p:sldId id="697" r:id="rId30"/>
    <p:sldId id="698" r:id="rId31"/>
    <p:sldId id="678" r:id="rId32"/>
    <p:sldId id="703" r:id="rId33"/>
    <p:sldId id="704" r:id="rId34"/>
    <p:sldId id="706" r:id="rId35"/>
    <p:sldId id="707" r:id="rId36"/>
    <p:sldId id="708" r:id="rId37"/>
    <p:sldId id="709" r:id="rId38"/>
    <p:sldId id="710" r:id="rId39"/>
    <p:sldId id="711" r:id="rId40"/>
    <p:sldId id="712" r:id="rId41"/>
    <p:sldId id="713" r:id="rId42"/>
    <p:sldId id="705" r:id="rId43"/>
    <p:sldId id="714" r:id="rId44"/>
    <p:sldId id="715" r:id="rId45"/>
    <p:sldId id="716" r:id="rId46"/>
    <p:sldId id="717" r:id="rId47"/>
    <p:sldId id="718" r:id="rId48"/>
    <p:sldId id="720" r:id="rId49"/>
    <p:sldId id="721" r:id="rId50"/>
    <p:sldId id="722" r:id="rId51"/>
    <p:sldId id="723" r:id="rId52"/>
    <p:sldId id="724" r:id="rId53"/>
    <p:sldId id="725" r:id="rId54"/>
    <p:sldId id="726" r:id="rId55"/>
    <p:sldId id="727" r:id="rId56"/>
    <p:sldId id="734" r:id="rId57"/>
    <p:sldId id="735" r:id="rId58"/>
    <p:sldId id="736" r:id="rId59"/>
    <p:sldId id="737" r:id="rId60"/>
    <p:sldId id="738" r:id="rId61"/>
    <p:sldId id="739" r:id="rId62"/>
    <p:sldId id="740" r:id="rId63"/>
    <p:sldId id="728" r:id="rId64"/>
    <p:sldId id="729" r:id="rId65"/>
    <p:sldId id="730" r:id="rId66"/>
    <p:sldId id="731" r:id="rId67"/>
    <p:sldId id="732" r:id="rId68"/>
    <p:sldId id="733" r:id="rId69"/>
    <p:sldId id="741" r:id="rId70"/>
    <p:sldId id="742" r:id="rId71"/>
    <p:sldId id="743" r:id="rId72"/>
    <p:sldId id="744" r:id="rId73"/>
    <p:sldId id="745" r:id="rId74"/>
    <p:sldId id="746" r:id="rId75"/>
  </p:sldIdLst>
  <p:sldSz cx="9144000" cy="6858000" type="screen4x3"/>
  <p:notesSz cx="6805613" cy="9939338"/>
  <p:custDataLst>
    <p:tags r:id="rId7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120C"/>
    <a:srgbClr val="3C1053"/>
    <a:srgbClr val="3D3935"/>
    <a:srgbClr val="8C85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36" autoAdjust="0"/>
    <p:restoredTop sz="94806"/>
  </p:normalViewPr>
  <p:slideViewPr>
    <p:cSldViewPr snapToGrid="0">
      <p:cViewPr varScale="1">
        <p:scale>
          <a:sx n="70" d="100"/>
          <a:sy n="70" d="100"/>
        </p:scale>
        <p:origin x="1677" y="65"/>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ags" Target="tags/tag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notesMaster" Target="notesMasters/notesMaster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8693"/>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4939" y="0"/>
            <a:ext cx="2949099" cy="498693"/>
          </a:xfrm>
          <a:prstGeom prst="rect">
            <a:avLst/>
          </a:prstGeom>
        </p:spPr>
        <p:txBody>
          <a:bodyPr vert="horz" lIns="91440" tIns="45720" rIns="91440" bIns="45720" rtlCol="0"/>
          <a:lstStyle>
            <a:lvl1pPr algn="r">
              <a:defRPr sz="1200"/>
            </a:lvl1pPr>
          </a:lstStyle>
          <a:p>
            <a:fld id="{6F69E031-7821-4947-9A91-EC03C15F7566}" type="datetimeFigureOut">
              <a:rPr lang="en-AU" smtClean="0"/>
              <a:t>12/09/2024</a:t>
            </a:fld>
            <a:endParaRPr lang="en-AU"/>
          </a:p>
        </p:txBody>
      </p:sp>
      <p:sp>
        <p:nvSpPr>
          <p:cNvPr id="4" name="Slide Image Placeholder 3"/>
          <p:cNvSpPr>
            <a:spLocks noGrp="1" noRot="1" noChangeAspect="1"/>
          </p:cNvSpPr>
          <p:nvPr>
            <p:ph type="sldImg" idx="2"/>
          </p:nvPr>
        </p:nvSpPr>
        <p:spPr>
          <a:xfrm>
            <a:off x="1166813" y="1243013"/>
            <a:ext cx="4471987" cy="33543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0562" y="4783307"/>
            <a:ext cx="5444490" cy="3913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40647"/>
            <a:ext cx="2949099" cy="49869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4939" y="9440647"/>
            <a:ext cx="2949099" cy="498692"/>
          </a:xfrm>
          <a:prstGeom prst="rect">
            <a:avLst/>
          </a:prstGeom>
        </p:spPr>
        <p:txBody>
          <a:bodyPr vert="horz" lIns="91440" tIns="45720" rIns="91440" bIns="45720" rtlCol="0" anchor="b"/>
          <a:lstStyle>
            <a:lvl1pPr algn="r">
              <a:defRPr sz="1200"/>
            </a:lvl1pPr>
          </a:lstStyle>
          <a:p>
            <a:fld id="{4C98A5C1-1CB9-4F08-9AE0-90C38B1EBB91}" type="slidenum">
              <a:rPr lang="en-AU" smtClean="0"/>
              <a:t>‹#›</a:t>
            </a:fld>
            <a:endParaRPr lang="en-AU"/>
          </a:p>
        </p:txBody>
      </p:sp>
    </p:spTree>
    <p:extLst>
      <p:ext uri="{BB962C8B-B14F-4D97-AF65-F5344CB8AC3E}">
        <p14:creationId xmlns:p14="http://schemas.microsoft.com/office/powerpoint/2010/main" val="1452559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48" name="Rectangle 47"/>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a:grpSpLocks noChangeAspect="1"/>
          </p:cNvGrpSpPr>
          <p:nvPr userDrawn="1"/>
        </p:nvGrpSpPr>
        <p:grpSpPr bwMode="auto">
          <a:xfrm>
            <a:off x="0" y="-3175"/>
            <a:ext cx="9144227" cy="6861175"/>
            <a:chOff x="5" y="-2"/>
            <a:chExt cx="5750" cy="4322"/>
          </a:xfrm>
        </p:grpSpPr>
        <p:sp>
          <p:nvSpPr>
            <p:cNvPr id="6" name="AutoShape 3"/>
            <p:cNvSpPr>
              <a:spLocks noChangeAspect="1" noChangeArrowheads="1" noTextEdit="1"/>
            </p:cNvSpPr>
            <p:nvPr userDrawn="1"/>
          </p:nvSpPr>
          <p:spPr bwMode="auto">
            <a:xfrm>
              <a:off x="5" y="0"/>
              <a:ext cx="5750" cy="43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 name="Freeform 5"/>
            <p:cNvSpPr>
              <a:spLocks/>
            </p:cNvSpPr>
            <p:nvPr userDrawn="1"/>
          </p:nvSpPr>
          <p:spPr bwMode="auto">
            <a:xfrm>
              <a:off x="5" y="288"/>
              <a:ext cx="2875" cy="1871"/>
            </a:xfrm>
            <a:custGeom>
              <a:avLst/>
              <a:gdLst>
                <a:gd name="T0" fmla="*/ 2875 w 2875"/>
                <a:gd name="T1" fmla="*/ 0 h 1871"/>
                <a:gd name="T2" fmla="*/ 2875 w 2875"/>
                <a:gd name="T3" fmla="*/ 1871 h 1871"/>
                <a:gd name="T4" fmla="*/ 0 w 2875"/>
                <a:gd name="T5" fmla="*/ 1871 h 1871"/>
                <a:gd name="T6" fmla="*/ 0 w 2875"/>
                <a:gd name="T7" fmla="*/ 0 h 1871"/>
                <a:gd name="T8" fmla="*/ 2875 w 2875"/>
                <a:gd name="T9" fmla="*/ 0 h 1871"/>
                <a:gd name="T10" fmla="*/ 2875 w 2875"/>
                <a:gd name="T11" fmla="*/ 0 h 1871"/>
              </a:gdLst>
              <a:ahLst/>
              <a:cxnLst>
                <a:cxn ang="0">
                  <a:pos x="T0" y="T1"/>
                </a:cxn>
                <a:cxn ang="0">
                  <a:pos x="T2" y="T3"/>
                </a:cxn>
                <a:cxn ang="0">
                  <a:pos x="T4" y="T5"/>
                </a:cxn>
                <a:cxn ang="0">
                  <a:pos x="T6" y="T7"/>
                </a:cxn>
                <a:cxn ang="0">
                  <a:pos x="T8" y="T9"/>
                </a:cxn>
                <a:cxn ang="0">
                  <a:pos x="T10" y="T11"/>
                </a:cxn>
              </a:cxnLst>
              <a:rect l="0" t="0" r="r" b="b"/>
              <a:pathLst>
                <a:path w="2875" h="1871">
                  <a:moveTo>
                    <a:pt x="2875" y="0"/>
                  </a:moveTo>
                  <a:lnTo>
                    <a:pt x="2875" y="1871"/>
                  </a:lnTo>
                  <a:lnTo>
                    <a:pt x="0" y="1871"/>
                  </a:lnTo>
                  <a:lnTo>
                    <a:pt x="0" y="0"/>
                  </a:lnTo>
                  <a:lnTo>
                    <a:pt x="2875" y="0"/>
                  </a:lnTo>
                  <a:lnTo>
                    <a:pt x="2875" y="0"/>
                  </a:lnTo>
                  <a:close/>
                </a:path>
              </a:pathLst>
            </a:custGeom>
            <a:solidFill>
              <a:srgbClr val="3D393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6"/>
            <p:cNvSpPr>
              <a:spLocks/>
            </p:cNvSpPr>
            <p:nvPr userDrawn="1"/>
          </p:nvSpPr>
          <p:spPr bwMode="auto">
            <a:xfrm>
              <a:off x="2880" y="2159"/>
              <a:ext cx="2875" cy="2159"/>
            </a:xfrm>
            <a:custGeom>
              <a:avLst/>
              <a:gdLst>
                <a:gd name="T0" fmla="*/ 2875 w 2875"/>
                <a:gd name="T1" fmla="*/ 0 h 2159"/>
                <a:gd name="T2" fmla="*/ 2875 w 2875"/>
                <a:gd name="T3" fmla="*/ 1869 h 2159"/>
                <a:gd name="T4" fmla="*/ 290 w 2875"/>
                <a:gd name="T5" fmla="*/ 1869 h 2159"/>
                <a:gd name="T6" fmla="*/ 0 w 2875"/>
                <a:gd name="T7" fmla="*/ 2159 h 2159"/>
                <a:gd name="T8" fmla="*/ 0 w 2875"/>
                <a:gd name="T9" fmla="*/ 0 h 2159"/>
                <a:gd name="T10" fmla="*/ 2875 w 2875"/>
                <a:gd name="T11" fmla="*/ 0 h 2159"/>
                <a:gd name="T12" fmla="*/ 2875 w 2875"/>
                <a:gd name="T13" fmla="*/ 0 h 2159"/>
              </a:gdLst>
              <a:ahLst/>
              <a:cxnLst>
                <a:cxn ang="0">
                  <a:pos x="T0" y="T1"/>
                </a:cxn>
                <a:cxn ang="0">
                  <a:pos x="T2" y="T3"/>
                </a:cxn>
                <a:cxn ang="0">
                  <a:pos x="T4" y="T5"/>
                </a:cxn>
                <a:cxn ang="0">
                  <a:pos x="T6" y="T7"/>
                </a:cxn>
                <a:cxn ang="0">
                  <a:pos x="T8" y="T9"/>
                </a:cxn>
                <a:cxn ang="0">
                  <a:pos x="T10" y="T11"/>
                </a:cxn>
                <a:cxn ang="0">
                  <a:pos x="T12" y="T13"/>
                </a:cxn>
              </a:cxnLst>
              <a:rect l="0" t="0" r="r" b="b"/>
              <a:pathLst>
                <a:path w="2875" h="2159">
                  <a:moveTo>
                    <a:pt x="2875" y="0"/>
                  </a:moveTo>
                  <a:lnTo>
                    <a:pt x="2875" y="1869"/>
                  </a:lnTo>
                  <a:lnTo>
                    <a:pt x="290" y="1869"/>
                  </a:lnTo>
                  <a:lnTo>
                    <a:pt x="0" y="2159"/>
                  </a:lnTo>
                  <a:lnTo>
                    <a:pt x="0" y="0"/>
                  </a:lnTo>
                  <a:lnTo>
                    <a:pt x="2875" y="0"/>
                  </a:lnTo>
                  <a:lnTo>
                    <a:pt x="2875" y="0"/>
                  </a:lnTo>
                  <a:close/>
                </a:path>
              </a:pathLst>
            </a:custGeom>
            <a:solidFill>
              <a:srgbClr val="F212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 name="Freeform 7"/>
            <p:cNvSpPr>
              <a:spLocks/>
            </p:cNvSpPr>
            <p:nvPr userDrawn="1"/>
          </p:nvSpPr>
          <p:spPr bwMode="auto">
            <a:xfrm>
              <a:off x="5" y="2159"/>
              <a:ext cx="2875" cy="2155"/>
            </a:xfrm>
            <a:custGeom>
              <a:avLst/>
              <a:gdLst>
                <a:gd name="T0" fmla="*/ 2875 w 2875"/>
                <a:gd name="T1" fmla="*/ 0 h 2155"/>
                <a:gd name="T2" fmla="*/ 2875 w 2875"/>
                <a:gd name="T3" fmla="*/ 2155 h 2155"/>
                <a:gd name="T4" fmla="*/ 0 w 2875"/>
                <a:gd name="T5" fmla="*/ 2155 h 2155"/>
                <a:gd name="T6" fmla="*/ 0 w 2875"/>
                <a:gd name="T7" fmla="*/ 0 h 2155"/>
                <a:gd name="T8" fmla="*/ 2875 w 2875"/>
                <a:gd name="T9" fmla="*/ 0 h 2155"/>
                <a:gd name="T10" fmla="*/ 2875 w 2875"/>
                <a:gd name="T11" fmla="*/ 0 h 2155"/>
              </a:gdLst>
              <a:ahLst/>
              <a:cxnLst>
                <a:cxn ang="0">
                  <a:pos x="T0" y="T1"/>
                </a:cxn>
                <a:cxn ang="0">
                  <a:pos x="T2" y="T3"/>
                </a:cxn>
                <a:cxn ang="0">
                  <a:pos x="T4" y="T5"/>
                </a:cxn>
                <a:cxn ang="0">
                  <a:pos x="T6" y="T7"/>
                </a:cxn>
                <a:cxn ang="0">
                  <a:pos x="T8" y="T9"/>
                </a:cxn>
                <a:cxn ang="0">
                  <a:pos x="T10" y="T11"/>
                </a:cxn>
              </a:cxnLst>
              <a:rect l="0" t="0" r="r" b="b"/>
              <a:pathLst>
                <a:path w="2875" h="2155">
                  <a:moveTo>
                    <a:pt x="2875" y="0"/>
                  </a:moveTo>
                  <a:lnTo>
                    <a:pt x="2875" y="2155"/>
                  </a:lnTo>
                  <a:lnTo>
                    <a:pt x="0" y="2155"/>
                  </a:lnTo>
                  <a:lnTo>
                    <a:pt x="0" y="0"/>
                  </a:lnTo>
                  <a:lnTo>
                    <a:pt x="2875" y="0"/>
                  </a:lnTo>
                  <a:lnTo>
                    <a:pt x="2875" y="0"/>
                  </a:lnTo>
                  <a:close/>
                </a:path>
              </a:pathLst>
            </a:custGeom>
            <a:solidFill>
              <a:srgbClr val="8C857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4" name="Freeform 8"/>
            <p:cNvSpPr>
              <a:spLocks/>
            </p:cNvSpPr>
            <p:nvPr userDrawn="1"/>
          </p:nvSpPr>
          <p:spPr bwMode="auto">
            <a:xfrm>
              <a:off x="2880" y="-2"/>
              <a:ext cx="2875" cy="2161"/>
            </a:xfrm>
            <a:custGeom>
              <a:avLst/>
              <a:gdLst>
                <a:gd name="T0" fmla="*/ 2875 w 2875"/>
                <a:gd name="T1" fmla="*/ 0 h 2161"/>
                <a:gd name="T2" fmla="*/ 2875 w 2875"/>
                <a:gd name="T3" fmla="*/ 2161 h 2161"/>
                <a:gd name="T4" fmla="*/ 0 w 2875"/>
                <a:gd name="T5" fmla="*/ 2161 h 2161"/>
                <a:gd name="T6" fmla="*/ 0 w 2875"/>
                <a:gd name="T7" fmla="*/ 290 h 2161"/>
                <a:gd name="T8" fmla="*/ 290 w 2875"/>
                <a:gd name="T9" fmla="*/ 0 h 2161"/>
                <a:gd name="T10" fmla="*/ 2875 w 2875"/>
                <a:gd name="T11" fmla="*/ 0 h 2161"/>
                <a:gd name="T12" fmla="*/ 2875 w 2875"/>
                <a:gd name="T13" fmla="*/ 0 h 2161"/>
              </a:gdLst>
              <a:ahLst/>
              <a:cxnLst>
                <a:cxn ang="0">
                  <a:pos x="T0" y="T1"/>
                </a:cxn>
                <a:cxn ang="0">
                  <a:pos x="T2" y="T3"/>
                </a:cxn>
                <a:cxn ang="0">
                  <a:pos x="T4" y="T5"/>
                </a:cxn>
                <a:cxn ang="0">
                  <a:pos x="T6" y="T7"/>
                </a:cxn>
                <a:cxn ang="0">
                  <a:pos x="T8" y="T9"/>
                </a:cxn>
                <a:cxn ang="0">
                  <a:pos x="T10" y="T11"/>
                </a:cxn>
                <a:cxn ang="0">
                  <a:pos x="T12" y="T13"/>
                </a:cxn>
              </a:cxnLst>
              <a:rect l="0" t="0" r="r" b="b"/>
              <a:pathLst>
                <a:path w="2875" h="2161">
                  <a:moveTo>
                    <a:pt x="2875" y="0"/>
                  </a:moveTo>
                  <a:lnTo>
                    <a:pt x="2875" y="2161"/>
                  </a:lnTo>
                  <a:lnTo>
                    <a:pt x="0" y="2161"/>
                  </a:lnTo>
                  <a:lnTo>
                    <a:pt x="0" y="290"/>
                  </a:lnTo>
                  <a:lnTo>
                    <a:pt x="290" y="0"/>
                  </a:lnTo>
                  <a:lnTo>
                    <a:pt x="2875" y="0"/>
                  </a:lnTo>
                  <a:lnTo>
                    <a:pt x="2875" y="0"/>
                  </a:lnTo>
                  <a:close/>
                </a:path>
              </a:pathLst>
            </a:custGeom>
            <a:solidFill>
              <a:srgbClr val="3D0F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2" name="Title 1"/>
          <p:cNvSpPr>
            <a:spLocks noGrp="1"/>
          </p:cNvSpPr>
          <p:nvPr>
            <p:ph type="ctrTitle" hasCustomPrompt="1"/>
          </p:nvPr>
        </p:nvSpPr>
        <p:spPr>
          <a:xfrm>
            <a:off x="5003513" y="1366463"/>
            <a:ext cx="3770617" cy="1137024"/>
          </a:xfrm>
        </p:spPr>
        <p:txBody>
          <a:bodyPr anchor="b">
            <a:normAutofit/>
          </a:bodyPr>
          <a:lstStyle>
            <a:lvl1pPr algn="l">
              <a:defRPr sz="3860" b="1">
                <a:solidFill>
                  <a:schemeClr val="bg1"/>
                </a:solidFill>
                <a:latin typeface="Arial" panose="020B0604020202020204" pitchFamily="34" charset="0"/>
                <a:cs typeface="Arial" panose="020B0604020202020204" pitchFamily="34" charset="0"/>
              </a:defRPr>
            </a:lvl1pPr>
          </a:lstStyle>
          <a:p>
            <a:r>
              <a:rPr lang="en-US" dirty="0"/>
              <a:t>Heading</a:t>
            </a:r>
          </a:p>
        </p:txBody>
      </p:sp>
      <p:sp>
        <p:nvSpPr>
          <p:cNvPr id="3" name="Subtitle 2"/>
          <p:cNvSpPr>
            <a:spLocks noGrp="1"/>
          </p:cNvSpPr>
          <p:nvPr>
            <p:ph type="subTitle" idx="1" hasCustomPrompt="1"/>
          </p:nvPr>
        </p:nvSpPr>
        <p:spPr>
          <a:xfrm>
            <a:off x="5003513" y="2503487"/>
            <a:ext cx="3770617" cy="599309"/>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p:ph type="body" sz="quarter" idx="10" hasCustomPrompt="1"/>
          </p:nvPr>
        </p:nvSpPr>
        <p:spPr>
          <a:xfrm>
            <a:off x="5003800" y="39449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p:ph type="body" sz="quarter" idx="11" hasCustomPrompt="1"/>
          </p:nvPr>
        </p:nvSpPr>
        <p:spPr>
          <a:xfrm>
            <a:off x="5003800" y="42398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11" name="Picture Placeholder 10"/>
          <p:cNvSpPr>
            <a:spLocks noGrp="1"/>
          </p:cNvSpPr>
          <p:nvPr>
            <p:ph type="pic" sz="quarter" idx="12"/>
          </p:nvPr>
        </p:nvSpPr>
        <p:spPr>
          <a:xfrm>
            <a:off x="0" y="469901"/>
            <a:ext cx="4565649" cy="2952750"/>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
        <p:nvSpPr>
          <p:cNvPr id="13" name="Picture Placeholder 10"/>
          <p:cNvSpPr>
            <a:spLocks noGrp="1"/>
          </p:cNvSpPr>
          <p:nvPr>
            <p:ph type="pic" sz="quarter" idx="13"/>
          </p:nvPr>
        </p:nvSpPr>
        <p:spPr>
          <a:xfrm>
            <a:off x="0" y="3422650"/>
            <a:ext cx="4565649" cy="3435349"/>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49" name="Picture 4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3777774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in with no logo">
    <p:spTree>
      <p:nvGrpSpPr>
        <p:cNvPr id="1" name=""/>
        <p:cNvGrpSpPr/>
        <p:nvPr/>
      </p:nvGrpSpPr>
      <p:grpSpPr>
        <a:xfrm>
          <a:off x="0" y="0"/>
          <a:ext cx="0" cy="0"/>
          <a:chOff x="0" y="0"/>
          <a:chExt cx="0" cy="0"/>
        </a:xfrm>
      </p:grpSpPr>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Rectangle 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07940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836023-9DC1-0848-98E4-41152BE775A4}"/>
              </a:ext>
            </a:extLst>
          </p:cNvPr>
          <p:cNvSpPr>
            <a:spLocks noGrp="1"/>
          </p:cNvSpPr>
          <p:nvPr>
            <p:ph type="dt" sz="half" idx="10"/>
          </p:nvPr>
        </p:nvSpPr>
        <p:spPr/>
        <p:txBody>
          <a:bodyPr/>
          <a:lstStyle>
            <a:lvl1pPr>
              <a:defRPr/>
            </a:lvl1pPr>
          </a:lstStyle>
          <a:p>
            <a:pPr>
              <a:defRPr/>
            </a:pPr>
            <a:endParaRPr lang="en-US"/>
          </a:p>
        </p:txBody>
      </p:sp>
      <p:sp>
        <p:nvSpPr>
          <p:cNvPr id="5" name="Slide Number Placeholder 4">
            <a:extLst>
              <a:ext uri="{FF2B5EF4-FFF2-40B4-BE49-F238E27FC236}">
                <a16:creationId xmlns:a16="http://schemas.microsoft.com/office/drawing/2014/main" id="{06E13A7D-F62D-5645-896A-F6D2148ED84F}"/>
              </a:ext>
            </a:extLst>
          </p:cNvPr>
          <p:cNvSpPr>
            <a:spLocks noGrp="1"/>
          </p:cNvSpPr>
          <p:nvPr>
            <p:ph type="sldNum" sz="quarter" idx="11"/>
          </p:nvPr>
        </p:nvSpPr>
        <p:spPr/>
        <p:txBody>
          <a:bodyPr/>
          <a:lstStyle>
            <a:lvl1pPr>
              <a:defRPr/>
            </a:lvl1pPr>
          </a:lstStyle>
          <a:p>
            <a:pPr>
              <a:defRPr/>
            </a:pPr>
            <a:fld id="{52BAE153-106A-054D-8D30-6B13A2BC7148}" type="slidenum">
              <a:rPr lang="en-US" altLang="en-US"/>
              <a:pPr>
                <a:defRPr/>
              </a:pPr>
              <a:t>‹#›</a:t>
            </a:fld>
            <a:endParaRPr lang="en-US" altLang="en-US"/>
          </a:p>
        </p:txBody>
      </p:sp>
    </p:spTree>
    <p:extLst>
      <p:ext uri="{BB962C8B-B14F-4D97-AF65-F5344CB8AC3E}">
        <p14:creationId xmlns:p14="http://schemas.microsoft.com/office/powerpoint/2010/main" val="124631104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co-branded">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userDrawn="1">
            <p:ph type="title" hasCustomPrompt="1"/>
          </p:nvPr>
        </p:nvSpPr>
        <p:spPr>
          <a:xfrm>
            <a:off x="873125" y="2658154"/>
            <a:ext cx="3867150" cy="580346"/>
          </a:xfrm>
        </p:spPr>
        <p:txBody>
          <a:bodyPr anchor="b">
            <a:noAutofit/>
          </a:bodyPr>
          <a:lstStyle>
            <a:lvl1pPr>
              <a:defRPr sz="386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7" name="Subtitle 2"/>
          <p:cNvSpPr>
            <a:spLocks noGrp="1"/>
          </p:cNvSpPr>
          <p:nvPr userDrawn="1">
            <p:ph type="subTitle" idx="1" hasCustomPrompt="1"/>
          </p:nvPr>
        </p:nvSpPr>
        <p:spPr>
          <a:xfrm>
            <a:off x="873125" y="3652838"/>
            <a:ext cx="3867150" cy="447675"/>
          </a:xfrm>
        </p:spPr>
        <p:txBody>
          <a:bodyPr anchor="b">
            <a:noAutofit/>
          </a:bodyPr>
          <a:lstStyle>
            <a:lvl1pPr marL="0" indent="0" algn="l">
              <a:buNone/>
              <a:defRPr sz="1863">
                <a:solidFill>
                  <a:srgbClr val="3D3935"/>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userDrawn="1">
            <p:ph type="body" sz="quarter" idx="10" hasCustomPrompt="1"/>
          </p:nvPr>
        </p:nvSpPr>
        <p:spPr>
          <a:xfrm>
            <a:off x="873125" y="5316538"/>
            <a:ext cx="3770313" cy="294882"/>
          </a:xfrm>
        </p:spPr>
        <p:txBody>
          <a:bodyPr>
            <a:normAutofit/>
          </a:bodyPr>
          <a:lstStyle>
            <a:lvl1pPr marL="0" indent="0">
              <a:buNone/>
              <a:defRPr sz="1597" b="1" baseline="0">
                <a:solidFill>
                  <a:srgbClr val="3D3935"/>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userDrawn="1">
            <p:ph type="body" sz="quarter" idx="11" hasCustomPrompt="1"/>
          </p:nvPr>
        </p:nvSpPr>
        <p:spPr>
          <a:xfrm>
            <a:off x="873125" y="5611420"/>
            <a:ext cx="3770313" cy="328773"/>
          </a:xfrm>
        </p:spPr>
        <p:txBody>
          <a:bodyPr>
            <a:normAutofit/>
          </a:bodyPr>
          <a:lstStyle>
            <a:lvl1pPr marL="0" indent="0">
              <a:buNone/>
              <a:defRPr sz="1597" baseline="0">
                <a:solidFill>
                  <a:srgbClr val="3D3935"/>
                </a:solidFill>
                <a:latin typeface="Arial" panose="020B0604020202020204" pitchFamily="34" charset="0"/>
                <a:cs typeface="Arial" panose="020B0604020202020204" pitchFamily="34" charset="0"/>
              </a:defRPr>
            </a:lvl1pPr>
          </a:lstStyle>
          <a:p>
            <a:pPr lvl="0"/>
            <a:r>
              <a:rPr lang="en-AU" dirty="0"/>
              <a:t>Date</a:t>
            </a:r>
          </a:p>
        </p:txBody>
      </p:sp>
      <p:sp>
        <p:nvSpPr>
          <p:cNvPr id="44" name="Picture Placeholder 85"/>
          <p:cNvSpPr>
            <a:spLocks noGrp="1"/>
          </p:cNvSpPr>
          <p:nvPr userDrawn="1">
            <p:ph type="pic" sz="quarter" idx="13" hasCustomPrompt="1"/>
          </p:nvPr>
        </p:nvSpPr>
        <p:spPr>
          <a:xfrm>
            <a:off x="6639194" y="2653276"/>
            <a:ext cx="1766125" cy="502731"/>
          </a:xfrm>
        </p:spPr>
        <p:txBody>
          <a:bodyPr/>
          <a:lstStyle>
            <a:lvl1pPr marL="0" indent="0">
              <a:buNone/>
              <a:defRPr sz="1200">
                <a:solidFill>
                  <a:srgbClr val="3D3935"/>
                </a:solidFill>
                <a:latin typeface="Arial" panose="020B0604020202020204" pitchFamily="34" charset="0"/>
                <a:cs typeface="Arial" panose="020B0604020202020204" pitchFamily="34" charset="0"/>
              </a:defRPr>
            </a:lvl1pPr>
          </a:lstStyle>
          <a:p>
            <a:r>
              <a:rPr lang="en-US" dirty="0"/>
              <a:t>Drag co-branded logo to placeholder or click icon to add</a:t>
            </a:r>
            <a:endParaRPr lang="en-AU" dirty="0"/>
          </a:p>
        </p:txBody>
      </p:sp>
      <p:pic>
        <p:nvPicPr>
          <p:cNvPr id="43" name="Picture 4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560000" y="5760000"/>
            <a:ext cx="1375200" cy="810128"/>
          </a:xfrm>
          <a:prstGeom prst="rect">
            <a:avLst/>
          </a:prstGeom>
        </p:spPr>
      </p:pic>
    </p:spTree>
    <p:extLst>
      <p:ext uri="{BB962C8B-B14F-4D97-AF65-F5344CB8AC3E}">
        <p14:creationId xmlns:p14="http://schemas.microsoft.com/office/powerpoint/2010/main" val="3178878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44" name="Rectangle 4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utoShape 3"/>
          <p:cNvSpPr>
            <a:spLocks noChangeAspect="1" noChangeArrowheads="1" noTextEdit="1"/>
          </p:cNvSpPr>
          <p:nvPr userDrawn="1"/>
        </p:nvSpPr>
        <p:spPr bwMode="auto">
          <a:xfrm>
            <a:off x="0" y="0"/>
            <a:ext cx="9144227"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6" name="Freeform 5"/>
          <p:cNvSpPr>
            <a:spLocks/>
          </p:cNvSpPr>
          <p:nvPr userDrawn="1"/>
        </p:nvSpPr>
        <p:spPr bwMode="auto">
          <a:xfrm>
            <a:off x="0" y="457200"/>
            <a:ext cx="4572114" cy="6388100"/>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8C857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6"/>
          <p:cNvSpPr>
            <a:spLocks/>
          </p:cNvSpPr>
          <p:nvPr userDrawn="1"/>
        </p:nvSpPr>
        <p:spPr bwMode="auto">
          <a:xfrm>
            <a:off x="4572114" y="-3175"/>
            <a:ext cx="4572114" cy="6858000"/>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1" name="Title 1"/>
          <p:cNvSpPr>
            <a:spLocks noGrp="1"/>
          </p:cNvSpPr>
          <p:nvPr userDrawn="1">
            <p:ph type="title" hasCustomPrompt="1"/>
          </p:nvPr>
        </p:nvSpPr>
        <p:spPr>
          <a:xfrm>
            <a:off x="5038725" y="2848654"/>
            <a:ext cx="3867150" cy="580346"/>
          </a:xfrm>
        </p:spPr>
        <p:txBody>
          <a:bodyPr anchor="b">
            <a:noAutofit/>
          </a:bodyPr>
          <a:lstStyle>
            <a:lvl1pPr>
              <a:defRPr sz="3860" b="1">
                <a:solidFill>
                  <a:schemeClr val="bg1"/>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2" name="Subtitle 2"/>
          <p:cNvSpPr>
            <a:spLocks noGrp="1"/>
          </p:cNvSpPr>
          <p:nvPr userDrawn="1">
            <p:ph type="subTitle" idx="1" hasCustomPrompt="1"/>
          </p:nvPr>
        </p:nvSpPr>
        <p:spPr>
          <a:xfrm>
            <a:off x="5038725" y="3652838"/>
            <a:ext cx="3867150" cy="447675"/>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3" name="Text Placeholder 7"/>
          <p:cNvSpPr>
            <a:spLocks noGrp="1"/>
          </p:cNvSpPr>
          <p:nvPr userDrawn="1">
            <p:ph type="body" sz="quarter" idx="10" hasCustomPrompt="1"/>
          </p:nvPr>
        </p:nvSpPr>
        <p:spPr>
          <a:xfrm>
            <a:off x="5038725" y="53165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84" name="Text Placeholder 7"/>
          <p:cNvSpPr>
            <a:spLocks noGrp="1"/>
          </p:cNvSpPr>
          <p:nvPr userDrawn="1">
            <p:ph type="body" sz="quarter" idx="11" hasCustomPrompt="1"/>
          </p:nvPr>
        </p:nvSpPr>
        <p:spPr>
          <a:xfrm>
            <a:off x="5038725" y="56114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86" name="Picture Placeholder 85"/>
          <p:cNvSpPr>
            <a:spLocks noGrp="1"/>
          </p:cNvSpPr>
          <p:nvPr userDrawn="1">
            <p:ph type="pic" sz="quarter" idx="12"/>
          </p:nvPr>
        </p:nvSpPr>
        <p:spPr>
          <a:xfrm>
            <a:off x="0" y="457200"/>
            <a:ext cx="4572000" cy="6388100"/>
          </a:xfrm>
        </p:spPr>
        <p:txBody>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85" name="Picture 8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577701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607327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16" name="Freeform 5"/>
          <p:cNvSpPr>
            <a:spLocks/>
          </p:cNvSpPr>
          <p:nvPr userDrawn="1"/>
        </p:nvSpPr>
        <p:spPr bwMode="auto">
          <a:xfrm>
            <a:off x="0" y="457201"/>
            <a:ext cx="4572232" cy="6388107"/>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F212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7" name="Freeform 6"/>
          <p:cNvSpPr>
            <a:spLocks/>
          </p:cNvSpPr>
          <p:nvPr userDrawn="1"/>
        </p:nvSpPr>
        <p:spPr bwMode="auto">
          <a:xfrm>
            <a:off x="4572232" y="-3174"/>
            <a:ext cx="4572232" cy="6858007"/>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5" name="AutoShape 3"/>
          <p:cNvSpPr>
            <a:spLocks noChangeAspect="1" noChangeArrowheads="1" noTextEdit="1"/>
          </p:cNvSpPr>
          <p:nvPr userDrawn="1"/>
        </p:nvSpPr>
        <p:spPr bwMode="auto">
          <a:xfrm>
            <a:off x="0" y="1"/>
            <a:ext cx="9144464" cy="68580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Title 1"/>
          <p:cNvSpPr>
            <a:spLocks noGrp="1"/>
          </p:cNvSpPr>
          <p:nvPr userDrawn="1">
            <p:ph type="title" hasCustomPrompt="1"/>
          </p:nvPr>
        </p:nvSpPr>
        <p:spPr>
          <a:xfrm>
            <a:off x="4804755" y="1054317"/>
            <a:ext cx="4247805" cy="4749367"/>
          </a:xfrm>
        </p:spPr>
        <p:txBody>
          <a:bodyPr lIns="0" tIns="0" rIns="0" bIns="0" anchor="ctr" anchorCtr="0">
            <a:noAutofit/>
          </a:bodyPr>
          <a:lstStyle>
            <a:lvl1pPr>
              <a:defRPr sz="37857" spc="-150">
                <a:solidFill>
                  <a:schemeClr val="bg1"/>
                </a:solidFill>
                <a:latin typeface="Arial" panose="020B0604020202020204" pitchFamily="34" charset="0"/>
                <a:cs typeface="Arial" panose="020B0604020202020204" pitchFamily="34" charset="0"/>
              </a:defRPr>
            </a:lvl1pPr>
          </a:lstStyle>
          <a:p>
            <a:r>
              <a:rPr lang="en-US" dirty="0"/>
              <a:t>1</a:t>
            </a:r>
            <a:endParaRPr lang="en-AU" dirty="0"/>
          </a:p>
        </p:txBody>
      </p:sp>
      <p:sp>
        <p:nvSpPr>
          <p:cNvPr id="47" name="Text Placeholder 46"/>
          <p:cNvSpPr>
            <a:spLocks noGrp="1"/>
          </p:cNvSpPr>
          <p:nvPr userDrawn="1">
            <p:ph type="body" sz="quarter" idx="10" hasCustomPrompt="1"/>
          </p:nvPr>
        </p:nvSpPr>
        <p:spPr>
          <a:xfrm>
            <a:off x="374420" y="3246827"/>
            <a:ext cx="3092450" cy="357995"/>
          </a:xfrm>
        </p:spPr>
        <p:txBody>
          <a:bodyPr>
            <a:normAutofit/>
          </a:bodyPr>
          <a:lstStyle>
            <a:lvl1pPr marL="0" indent="0">
              <a:buNone/>
              <a:defRPr sz="1997">
                <a:solidFill>
                  <a:schemeClr val="bg1"/>
                </a:solidFill>
                <a:latin typeface="Arial" panose="020B0604020202020204" pitchFamily="34" charset="0"/>
                <a:cs typeface="Arial" panose="020B0604020202020204" pitchFamily="34" charset="0"/>
              </a:defRPr>
            </a:lvl1pPr>
          </a:lstStyle>
          <a:p>
            <a:pPr lvl="0"/>
            <a:r>
              <a:rPr lang="en-AU" dirty="0"/>
              <a:t>Section title</a:t>
            </a:r>
          </a:p>
        </p:txBody>
      </p:sp>
      <p:pic>
        <p:nvPicPr>
          <p:cNvPr id="4" name="Picture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263114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47" name="Object 46" hidden="1"/>
          <p:cNvGraphicFramePr>
            <a:graphicFrameLocks noChangeAspect="1"/>
          </p:cNvGraphicFramePr>
          <p:nvPr userDrawn="1">
            <p:custDataLst>
              <p:tags r:id="rId1"/>
            </p:custDataLst>
            <p:extLst>
              <p:ext uri="{D42A27DB-BD31-4B8C-83A1-F6EECF244321}">
                <p14:modId xmlns:p14="http://schemas.microsoft.com/office/powerpoint/2010/main" val="291715332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47" name="Object 4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userDrawn="1">
            <p:ph type="title" hasCustomPrompt="1"/>
          </p:nvPr>
        </p:nvSpPr>
        <p:spPr>
          <a:xfrm>
            <a:off x="440871" y="958872"/>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50" name="Text Placeholder 49"/>
          <p:cNvSpPr>
            <a:spLocks noGrp="1"/>
          </p:cNvSpPr>
          <p:nvPr userDrawn="1">
            <p:ph type="body" sz="quarter" idx="15" hasCustomPrompt="1"/>
          </p:nvPr>
        </p:nvSpPr>
        <p:spPr>
          <a:xfrm>
            <a:off x="440871" y="1666876"/>
            <a:ext cx="8284029" cy="4069443"/>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52" name="Text Placeholder 51"/>
          <p:cNvSpPr>
            <a:spLocks noGrp="1"/>
          </p:cNvSpPr>
          <p:nvPr userDrawn="1">
            <p:ph type="body" sz="quarter" idx="16" hasCustomPrompt="1"/>
          </p:nvPr>
        </p:nvSpPr>
        <p:spPr>
          <a:xfrm>
            <a:off x="440871" y="-8733"/>
            <a:ext cx="4343399" cy="462758"/>
          </a:xfrm>
        </p:spPr>
        <p:txBody>
          <a:bodyPr anchor="ctr">
            <a:normAutofit/>
          </a:bodyPr>
          <a:lstStyle>
            <a:lvl1pPr marL="0" indent="0">
              <a:buNone/>
              <a:defRPr sz="1500" b="1">
                <a:solidFill>
                  <a:srgbClr val="3D3935"/>
                </a:solidFill>
                <a:latin typeface="Arial" panose="020B0604020202020204" pitchFamily="34" charset="0"/>
                <a:cs typeface="Arial" panose="020B0604020202020204" pitchFamily="34" charset="0"/>
              </a:defRPr>
            </a:lvl1pPr>
          </a:lstStyle>
          <a:p>
            <a:pPr lvl="0"/>
            <a:r>
              <a:rPr lang="en-AU" dirty="0"/>
              <a:t>Section heading</a:t>
            </a:r>
          </a:p>
        </p:txBody>
      </p:sp>
      <p:sp>
        <p:nvSpPr>
          <p:cNvPr id="8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
        <p:nvSpPr>
          <p:cNvPr id="8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Tree>
    <p:extLst>
      <p:ext uri="{BB962C8B-B14F-4D97-AF65-F5344CB8AC3E}">
        <p14:creationId xmlns:p14="http://schemas.microsoft.com/office/powerpoint/2010/main" val="27187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titles and Content">
    <p:spTree>
      <p:nvGrpSpPr>
        <p:cNvPr id="1" name=""/>
        <p:cNvGrpSpPr/>
        <p:nvPr/>
      </p:nvGrpSpPr>
      <p:grpSpPr>
        <a:xfrm>
          <a:off x="0" y="0"/>
          <a:ext cx="0" cy="0"/>
          <a:chOff x="0" y="0"/>
          <a:chExt cx="0" cy="0"/>
        </a:xfrm>
      </p:grpSpPr>
      <p:sp>
        <p:nvSpPr>
          <p:cNvPr id="41" name="Title 1"/>
          <p:cNvSpPr>
            <a:spLocks noGrp="1"/>
          </p:cNvSpPr>
          <p:nvPr>
            <p:ph type="title" hasCustomPrompt="1"/>
          </p:nvPr>
        </p:nvSpPr>
        <p:spPr>
          <a:xfrm>
            <a:off x="440871" y="770735"/>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2" name="Text Placeholder 45"/>
          <p:cNvSpPr>
            <a:spLocks noGrp="1"/>
          </p:cNvSpPr>
          <p:nvPr>
            <p:ph type="body" sz="quarter" idx="13" hasCustomPrompt="1"/>
          </p:nvPr>
        </p:nvSpPr>
        <p:spPr>
          <a:xfrm>
            <a:off x="440871" y="1339935"/>
            <a:ext cx="6734398" cy="507831"/>
          </a:xfrm>
        </p:spPr>
        <p:txBody>
          <a:bodyPr anchor="ctr">
            <a:spAutoFit/>
          </a:bodyPr>
          <a:lstStyle>
            <a:lvl1pPr marL="0" indent="0">
              <a:lnSpc>
                <a:spcPct val="100000"/>
              </a:lnSpc>
              <a:buNone/>
              <a:defRPr sz="2700">
                <a:solidFill>
                  <a:srgbClr val="3D3935"/>
                </a:solidFill>
                <a:latin typeface="Arial" panose="020B0604020202020204" pitchFamily="34" charset="0"/>
                <a:cs typeface="Arial" panose="020B0604020202020204" pitchFamily="34" charset="0"/>
              </a:defRPr>
            </a:lvl1pPr>
          </a:lstStyle>
          <a:p>
            <a:pPr lvl="0"/>
            <a:r>
              <a:rPr lang="en-AU" dirty="0"/>
              <a:t>Sub Title</a:t>
            </a:r>
          </a:p>
        </p:txBody>
      </p:sp>
      <p:sp>
        <p:nvSpPr>
          <p:cNvPr id="43" name="Text Placeholder 47"/>
          <p:cNvSpPr>
            <a:spLocks noGrp="1"/>
          </p:cNvSpPr>
          <p:nvPr>
            <p:ph type="body" sz="quarter" idx="14" hasCustomPrompt="1"/>
          </p:nvPr>
        </p:nvSpPr>
        <p:spPr>
          <a:xfrm>
            <a:off x="440872" y="2275570"/>
            <a:ext cx="8284028" cy="359681"/>
          </a:xfrm>
        </p:spPr>
        <p:txBody>
          <a:bodyPr anchor="ctr">
            <a:noAutofit/>
          </a:bodyPr>
          <a:lstStyle>
            <a:lvl1pPr marL="0" indent="0">
              <a:lnSpc>
                <a:spcPct val="100000"/>
              </a:lnSpc>
              <a:buNone/>
              <a:defRPr sz="2000" b="1" baseline="0">
                <a:solidFill>
                  <a:srgbClr val="3D3935"/>
                </a:solidFill>
                <a:latin typeface="Arial" panose="020B0604020202020204" pitchFamily="34" charset="0"/>
                <a:cs typeface="Arial" panose="020B0604020202020204" pitchFamily="34" charset="0"/>
              </a:defRPr>
            </a:lvl1pPr>
          </a:lstStyle>
          <a:p>
            <a:pPr lvl="0"/>
            <a:r>
              <a:rPr lang="en-AU" dirty="0"/>
              <a:t>Sub heading</a:t>
            </a:r>
          </a:p>
        </p:txBody>
      </p:sp>
      <p:sp>
        <p:nvSpPr>
          <p:cNvPr id="83" name="Text Placeholder 49"/>
          <p:cNvSpPr>
            <a:spLocks noGrp="1"/>
          </p:cNvSpPr>
          <p:nvPr>
            <p:ph type="body" sz="quarter" idx="15" hasCustomPrompt="1"/>
          </p:nvPr>
        </p:nvSpPr>
        <p:spPr>
          <a:xfrm>
            <a:off x="440871" y="2640809"/>
            <a:ext cx="8284029" cy="3095510"/>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84"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5"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208934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1" y="1626054"/>
            <a:ext cx="3867150" cy="4271941"/>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46613" y="1651000"/>
            <a:ext cx="3887788" cy="4246995"/>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7" name="Title 1"/>
          <p:cNvSpPr>
            <a:spLocks noGrp="1"/>
          </p:cNvSpPr>
          <p:nvPr>
            <p:ph type="title" hasCustomPrompt="1"/>
          </p:nvPr>
        </p:nvSpPr>
        <p:spPr>
          <a:xfrm>
            <a:off x="440871" y="793049"/>
            <a:ext cx="6734398" cy="493981"/>
          </a:xfrm>
        </p:spPr>
        <p:txBody>
          <a:bodyPr>
            <a:sp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8"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9"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289585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3888" y="1864188"/>
            <a:ext cx="7886700" cy="4070577"/>
          </a:xfrm>
        </p:spPr>
        <p:txBody>
          <a:bodyPr vert="eaVert"/>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Title 1"/>
          <p:cNvSpPr>
            <a:spLocks noGrp="1"/>
          </p:cNvSpPr>
          <p:nvPr>
            <p:ph type="title" hasCustomPrompt="1"/>
          </p:nvPr>
        </p:nvSpPr>
        <p:spPr>
          <a:xfrm>
            <a:off x="498929" y="1056579"/>
            <a:ext cx="6734398" cy="493981"/>
          </a:xfrm>
        </p:spPr>
        <p:txBody>
          <a:bodyPr>
            <a:norm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40636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in White with Logo">
    <p:spTree>
      <p:nvGrpSpPr>
        <p:cNvPr id="1" name=""/>
        <p:cNvGrpSpPr/>
        <p:nvPr/>
      </p:nvGrpSpPr>
      <p:grpSpPr>
        <a:xfrm>
          <a:off x="0" y="0"/>
          <a:ext cx="0" cy="0"/>
          <a:chOff x="0" y="0"/>
          <a:chExt cx="0" cy="0"/>
        </a:xfrm>
      </p:grpSpPr>
      <p:sp>
        <p:nvSpPr>
          <p:cNvPr id="4" name="Rectangle 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48" name="Picture 4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1492378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3"/>
            </p:custDataLst>
            <p:extLst>
              <p:ext uri="{D42A27DB-BD31-4B8C-83A1-F6EECF244321}">
                <p14:modId xmlns:p14="http://schemas.microsoft.com/office/powerpoint/2010/main" val="34756964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4" imgW="347" imgH="348" progId="TCLayout.ActiveDocument.1">
                  <p:embed/>
                </p:oleObj>
              </mc:Choice>
              <mc:Fallback>
                <p:oleObj name="think-cell Slide" r:id="rId14" imgW="347" imgH="348" progId="TCLayout.ActiveDocument.1">
                  <p:embed/>
                  <p:pic>
                    <p:nvPicPr>
                      <p:cNvPr id="4" name="Object 3" hidden="1"/>
                      <p:cNvPicPr/>
                      <p:nvPr/>
                    </p:nvPicPr>
                    <p:blipFill>
                      <a:blip r:embed="rId15"/>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7" name="Group 4"/>
          <p:cNvGrpSpPr>
            <a:grpSpLocks noChangeAspect="1"/>
          </p:cNvGrpSpPr>
          <p:nvPr userDrawn="1"/>
        </p:nvGrpSpPr>
        <p:grpSpPr bwMode="auto">
          <a:xfrm>
            <a:off x="1588" y="-3175"/>
            <a:ext cx="9140825" cy="6861175"/>
            <a:chOff x="1" y="-2"/>
            <a:chExt cx="5758" cy="4322"/>
          </a:xfrm>
        </p:grpSpPr>
        <p:sp>
          <p:nvSpPr>
            <p:cNvPr id="88" name="AutoShape 3"/>
            <p:cNvSpPr>
              <a:spLocks noChangeAspect="1" noChangeArrowheads="1" noTextEdit="1"/>
            </p:cNvSpPr>
            <p:nvPr userDrawn="1"/>
          </p:nvSpPr>
          <p:spPr bwMode="auto">
            <a:xfrm>
              <a:off x="1" y="0"/>
              <a:ext cx="5758" cy="43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9" name="Freeform 5"/>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close/>
                </a:path>
              </a:pathLst>
            </a:custGeom>
            <a:solidFill>
              <a:srgbClr val="E8E3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0" name="Freeform 6"/>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1" name="Freeform 7"/>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close/>
                </a:path>
              </a:pathLst>
            </a:custGeom>
            <a:solidFill>
              <a:srgbClr val="E8E3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8"/>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7" name="Picture 6"/>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2980067865"/>
      </p:ext>
    </p:extLst>
  </p:cSld>
  <p:clrMap bg1="lt1" tx1="dk1" bg2="lt2" tx2="dk2" accent1="accent1" accent2="accent2" accent3="accent3" accent4="accent4" accent5="accent5" accent6="accent6" hlink="hlink" folHlink="folHlink"/>
  <p:sldLayoutIdLst>
    <p:sldLayoutId id="2147483661" r:id="rId1"/>
    <p:sldLayoutId id="2147483691" r:id="rId2"/>
    <p:sldLayoutId id="2147483663" r:id="rId3"/>
    <p:sldLayoutId id="2147483664" r:id="rId4"/>
    <p:sldLayoutId id="2147483665" r:id="rId5"/>
    <p:sldLayoutId id="2147483682" r:id="rId6"/>
    <p:sldLayoutId id="2147483679" r:id="rId7"/>
    <p:sldLayoutId id="2147483686" r:id="rId8"/>
    <p:sldLayoutId id="2147483689" r:id="rId9"/>
    <p:sldLayoutId id="2147483692" r:id="rId10"/>
    <p:sldLayoutId id="2147483693" r:id="rId11"/>
  </p:sldLayoutIdLst>
  <p:hf hdr="0" dt="0"/>
  <p:txStyles>
    <p:titleStyle>
      <a:lvl1pPr algn="l" defTabSz="914400" rtl="0" eaLnBrk="1" latinLnBrk="0" hangingPunct="1">
        <a:lnSpc>
          <a:spcPct val="100000"/>
        </a:lnSpc>
        <a:spcBef>
          <a:spcPct val="0"/>
        </a:spcBef>
        <a:buNone/>
        <a:defRPr sz="3866" b="1" kern="1200">
          <a:solidFill>
            <a:srgbClr val="3D3935"/>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C9E112-027E-354F-8307-282CA3EFD632}"/>
              </a:ext>
            </a:extLst>
          </p:cNvPr>
          <p:cNvSpPr>
            <a:spLocks noGrp="1"/>
          </p:cNvSpPr>
          <p:nvPr>
            <p:ph type="body" sz="quarter" idx="10"/>
          </p:nvPr>
        </p:nvSpPr>
        <p:spPr>
          <a:xfrm>
            <a:off x="5066163" y="2566181"/>
            <a:ext cx="3092450" cy="661477"/>
          </a:xfrm>
        </p:spPr>
        <p:txBody>
          <a:bodyPr>
            <a:noAutofit/>
          </a:bodyPr>
          <a:lstStyle/>
          <a:p>
            <a:r>
              <a:rPr lang="en-AU" sz="3200" dirty="0"/>
              <a:t>ITEC618 Labs</a:t>
            </a:r>
          </a:p>
        </p:txBody>
      </p:sp>
      <p:sp>
        <p:nvSpPr>
          <p:cNvPr id="7" name="Text Placeholder 2">
            <a:extLst>
              <a:ext uri="{FF2B5EF4-FFF2-40B4-BE49-F238E27FC236}">
                <a16:creationId xmlns:a16="http://schemas.microsoft.com/office/drawing/2014/main" id="{F8F9F85D-2615-AA43-9E5D-5A644907F030}"/>
              </a:ext>
            </a:extLst>
          </p:cNvPr>
          <p:cNvSpPr txBox="1">
            <a:spLocks/>
          </p:cNvSpPr>
          <p:nvPr/>
        </p:nvSpPr>
        <p:spPr>
          <a:xfrm>
            <a:off x="5066162" y="3276928"/>
            <a:ext cx="4004265" cy="2188451"/>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800" dirty="0"/>
              <a:t>Programming Concepts</a:t>
            </a:r>
          </a:p>
          <a:p>
            <a:r>
              <a:rPr lang="en-AU" sz="2800" dirty="0"/>
              <a:t>Dr. Farshid Keivanian</a:t>
            </a:r>
          </a:p>
        </p:txBody>
      </p:sp>
      <p:sp>
        <p:nvSpPr>
          <p:cNvPr id="8" name="Text Placeholder 2">
            <a:extLst>
              <a:ext uri="{FF2B5EF4-FFF2-40B4-BE49-F238E27FC236}">
                <a16:creationId xmlns:a16="http://schemas.microsoft.com/office/drawing/2014/main" id="{B5430B55-DB2B-9345-99E3-2F615CE33423}"/>
              </a:ext>
            </a:extLst>
          </p:cNvPr>
          <p:cNvSpPr txBox="1">
            <a:spLocks/>
          </p:cNvSpPr>
          <p:nvPr/>
        </p:nvSpPr>
        <p:spPr>
          <a:xfrm>
            <a:off x="498764" y="2060702"/>
            <a:ext cx="3092450" cy="661477"/>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3200" dirty="0"/>
              <a:t>Lab 3</a:t>
            </a:r>
          </a:p>
        </p:txBody>
      </p:sp>
    </p:spTree>
    <p:extLst>
      <p:ext uri="{BB962C8B-B14F-4D97-AF65-F5344CB8AC3E}">
        <p14:creationId xmlns:p14="http://schemas.microsoft.com/office/powerpoint/2010/main" val="6078645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10</a:t>
            </a:fld>
            <a:endParaRPr lang="en-US" altLang="en-US" sz="1400"/>
          </a:p>
        </p:txBody>
      </p:sp>
      <p:pic>
        <p:nvPicPr>
          <p:cNvPr id="3" name="Picture 2">
            <a:extLst>
              <a:ext uri="{FF2B5EF4-FFF2-40B4-BE49-F238E27FC236}">
                <a16:creationId xmlns:a16="http://schemas.microsoft.com/office/drawing/2014/main" id="{35EF9597-1972-5B8C-67DF-A062B801D42A}"/>
              </a:ext>
            </a:extLst>
          </p:cNvPr>
          <p:cNvPicPr>
            <a:picLocks noChangeAspect="1"/>
          </p:cNvPicPr>
          <p:nvPr/>
        </p:nvPicPr>
        <p:blipFill>
          <a:blip r:embed="rId2"/>
          <a:srcRect t="8483" b="31897"/>
          <a:stretch/>
        </p:blipFill>
        <p:spPr>
          <a:xfrm>
            <a:off x="0" y="1260088"/>
            <a:ext cx="9144000" cy="3066586"/>
          </a:xfrm>
          <a:prstGeom prst="rect">
            <a:avLst/>
          </a:prstGeom>
        </p:spPr>
      </p:pic>
    </p:spTree>
    <p:extLst>
      <p:ext uri="{BB962C8B-B14F-4D97-AF65-F5344CB8AC3E}">
        <p14:creationId xmlns:p14="http://schemas.microsoft.com/office/powerpoint/2010/main" val="1784308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11</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5564459" cy="7155805"/>
          </a:xfrm>
          <a:prstGeom prst="rect">
            <a:avLst/>
          </a:prstGeom>
          <a:solidFill>
            <a:schemeClr val="bg1"/>
          </a:solidFill>
        </p:spPr>
        <p:txBody>
          <a:bodyPr wrap="square">
            <a:spAutoFit/>
          </a:bodyPr>
          <a:lstStyle/>
          <a:p>
            <a:pPr marL="0" marR="0">
              <a:spcBef>
                <a:spcPts val="0"/>
              </a:spcBef>
              <a:spcAft>
                <a:spcPts val="0"/>
              </a:spcAft>
            </a:pPr>
            <a:r>
              <a:rPr lang="en-US" sz="1650" b="1" dirty="0">
                <a:solidFill>
                  <a:srgbClr val="7F0055"/>
                </a:solidFill>
                <a:effectLst/>
                <a:latin typeface="Consolas" panose="020B0609020204030204" pitchFamily="49" charset="0"/>
              </a:rPr>
              <a:t>package</a:t>
            </a:r>
            <a:r>
              <a:rPr lang="en-US" sz="1650" dirty="0">
                <a:solidFill>
                  <a:srgbClr val="000000"/>
                </a:solidFill>
                <a:effectLst/>
                <a:latin typeface="Consolas" panose="020B0609020204030204" pitchFamily="49" charset="0"/>
              </a:rPr>
              <a:t> </a:t>
            </a:r>
            <a:r>
              <a:rPr lang="en-US" sz="1650" dirty="0" err="1">
                <a:solidFill>
                  <a:srgbClr val="000000"/>
                </a:solidFill>
                <a:effectLst/>
                <a:latin typeface="Consolas" panose="020B0609020204030204" pitchFamily="49" charset="0"/>
              </a:rPr>
              <a:t>timedCountdownApp</a:t>
            </a: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b="1" dirty="0">
                <a:solidFill>
                  <a:srgbClr val="7F0055"/>
                </a:solidFill>
                <a:effectLst/>
                <a:latin typeface="Consolas" panose="020B0609020204030204" pitchFamily="49" charset="0"/>
              </a:rPr>
              <a:t>import</a:t>
            </a:r>
            <a:r>
              <a:rPr lang="en-US" sz="1650" dirty="0">
                <a:solidFill>
                  <a:srgbClr val="000000"/>
                </a:solidFill>
                <a:effectLst/>
                <a:latin typeface="Consolas" panose="020B0609020204030204" pitchFamily="49" charset="0"/>
              </a:rPr>
              <a:t> </a:t>
            </a:r>
            <a:r>
              <a:rPr lang="en-US" sz="1650" dirty="0" err="1">
                <a:solidFill>
                  <a:srgbClr val="000000"/>
                </a:solidFill>
                <a:effectLst/>
                <a:latin typeface="Consolas" panose="020B0609020204030204" pitchFamily="49" charset="0"/>
              </a:rPr>
              <a:t>java.util.Scanner</a:t>
            </a: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b="1" dirty="0">
                <a:solidFill>
                  <a:srgbClr val="7F0055"/>
                </a:solidFill>
                <a:effectLst/>
                <a:latin typeface="Consolas" panose="020B0609020204030204" pitchFamily="49" charset="0"/>
              </a:rPr>
              <a:t>public</a:t>
            </a:r>
            <a:r>
              <a:rPr lang="en-US" sz="1650" dirty="0">
                <a:solidFill>
                  <a:srgbClr val="000000"/>
                </a:solidFill>
                <a:effectLst/>
                <a:latin typeface="Consolas" panose="020B0609020204030204" pitchFamily="49" charset="0"/>
              </a:rPr>
              <a:t> </a:t>
            </a:r>
            <a:r>
              <a:rPr lang="en-US" sz="1650" b="1" dirty="0">
                <a:solidFill>
                  <a:srgbClr val="7F0055"/>
                </a:solidFill>
                <a:effectLst/>
                <a:latin typeface="Consolas" panose="020B0609020204030204" pitchFamily="49" charset="0"/>
              </a:rPr>
              <a:t>class</a:t>
            </a:r>
            <a:r>
              <a:rPr lang="en-US" sz="1650" dirty="0">
                <a:solidFill>
                  <a:srgbClr val="000000"/>
                </a:solidFill>
                <a:effectLst/>
                <a:latin typeface="Consolas" panose="020B0609020204030204" pitchFamily="49" charset="0"/>
              </a:rPr>
              <a:t> </a:t>
            </a:r>
            <a:r>
              <a:rPr lang="en-US" sz="1650" dirty="0" err="1">
                <a:solidFill>
                  <a:srgbClr val="000000"/>
                </a:solidFill>
                <a:effectLst/>
                <a:latin typeface="Consolas" panose="020B0609020204030204" pitchFamily="49" charset="0"/>
              </a:rPr>
              <a:t>TimedCountdownApp</a:t>
            </a:r>
            <a:r>
              <a:rPr lang="en-US" sz="1650" dirty="0">
                <a:solidFill>
                  <a:srgbClr val="000000"/>
                </a:solidFill>
                <a:effectLst/>
                <a:latin typeface="Consolas" panose="020B0609020204030204" pitchFamily="49" charset="0"/>
              </a:rPr>
              <a:t> {</a:t>
            </a:r>
          </a:p>
          <a:p>
            <a:pPr marL="0" marR="0">
              <a:spcBef>
                <a:spcPts val="0"/>
              </a:spcBef>
              <a:spcAft>
                <a:spcPts val="0"/>
              </a:spcAft>
            </a:pPr>
            <a:r>
              <a:rPr lang="en-US" sz="1650" b="1" dirty="0">
                <a:solidFill>
                  <a:srgbClr val="7F0055"/>
                </a:solidFill>
                <a:effectLst/>
                <a:latin typeface="Consolas" panose="020B0609020204030204" pitchFamily="49" charset="0"/>
              </a:rPr>
              <a:t>public</a:t>
            </a:r>
            <a:r>
              <a:rPr lang="en-US" sz="1650" dirty="0">
                <a:solidFill>
                  <a:srgbClr val="000000"/>
                </a:solidFill>
                <a:effectLst/>
                <a:latin typeface="Consolas" panose="020B0609020204030204" pitchFamily="49" charset="0"/>
              </a:rPr>
              <a:t> </a:t>
            </a:r>
            <a:r>
              <a:rPr lang="en-US" sz="1650" b="1" dirty="0">
                <a:solidFill>
                  <a:srgbClr val="7F0055"/>
                </a:solidFill>
                <a:effectLst/>
                <a:latin typeface="Consolas" panose="020B0609020204030204" pitchFamily="49" charset="0"/>
              </a:rPr>
              <a:t>static</a:t>
            </a:r>
            <a:r>
              <a:rPr lang="en-US" sz="1650" dirty="0">
                <a:solidFill>
                  <a:srgbClr val="000000"/>
                </a:solidFill>
                <a:effectLst/>
                <a:latin typeface="Consolas" panose="020B0609020204030204" pitchFamily="49" charset="0"/>
              </a:rPr>
              <a:t> </a:t>
            </a:r>
            <a:r>
              <a:rPr lang="en-US" sz="1650" b="1" dirty="0">
                <a:solidFill>
                  <a:srgbClr val="7F0055"/>
                </a:solidFill>
                <a:effectLst/>
                <a:latin typeface="Consolas" panose="020B0609020204030204" pitchFamily="49" charset="0"/>
              </a:rPr>
              <a:t>void</a:t>
            </a:r>
            <a:r>
              <a:rPr lang="en-US" sz="1650" dirty="0">
                <a:solidFill>
                  <a:srgbClr val="000000"/>
                </a:solidFill>
                <a:effectLst/>
                <a:latin typeface="Consolas" panose="020B0609020204030204" pitchFamily="49" charset="0"/>
              </a:rPr>
              <a:t> main(String[] </a:t>
            </a:r>
            <a:r>
              <a:rPr lang="en-US" sz="1650" dirty="0" err="1">
                <a:solidFill>
                  <a:srgbClr val="6A3E3E"/>
                </a:solidFill>
                <a:effectLst/>
                <a:latin typeface="Consolas" panose="020B0609020204030204" pitchFamily="49" charset="0"/>
              </a:rPr>
              <a:t>args</a:t>
            </a:r>
            <a:r>
              <a:rPr lang="en-US" sz="1650" dirty="0">
                <a:solidFill>
                  <a:srgbClr val="000000"/>
                </a:solidFill>
                <a:effectLst/>
                <a:latin typeface="Consolas" panose="020B0609020204030204" pitchFamily="49" charset="0"/>
              </a:rPr>
              <a:t>) {</a:t>
            </a:r>
          </a:p>
          <a:p>
            <a:pPr marL="0" marR="0">
              <a:spcBef>
                <a:spcPts val="0"/>
              </a:spcBef>
              <a:spcAft>
                <a:spcPts val="0"/>
              </a:spcAft>
            </a:pPr>
            <a:r>
              <a:rPr lang="en-US" sz="1650" dirty="0">
                <a:solidFill>
                  <a:srgbClr val="000000"/>
                </a:solidFill>
                <a:effectLst/>
                <a:latin typeface="Consolas" panose="020B0609020204030204" pitchFamily="49" charset="0"/>
              </a:rPr>
              <a:t>Scanner </a:t>
            </a:r>
            <a:r>
              <a:rPr lang="en-US" sz="1650" u="sng" dirty="0" err="1">
                <a:solidFill>
                  <a:srgbClr val="6A3E3E"/>
                </a:solidFill>
                <a:effectLst/>
                <a:latin typeface="Consolas" panose="020B0609020204030204" pitchFamily="49" charset="0"/>
              </a:rPr>
              <a:t>scanner</a:t>
            </a:r>
            <a:r>
              <a:rPr lang="en-US" sz="1650" dirty="0">
                <a:solidFill>
                  <a:srgbClr val="000000"/>
                </a:solidFill>
                <a:effectLst/>
                <a:latin typeface="Consolas" panose="020B0609020204030204" pitchFamily="49" charset="0"/>
              </a:rPr>
              <a:t> = </a:t>
            </a:r>
            <a:r>
              <a:rPr lang="en-US" sz="1650" b="1" dirty="0">
                <a:solidFill>
                  <a:srgbClr val="7F0055"/>
                </a:solidFill>
                <a:effectLst/>
                <a:latin typeface="Consolas" panose="020B0609020204030204" pitchFamily="49" charset="0"/>
              </a:rPr>
              <a:t>new</a:t>
            </a:r>
            <a:r>
              <a:rPr lang="en-US" sz="1650" dirty="0">
                <a:solidFill>
                  <a:srgbClr val="000000"/>
                </a:solidFill>
                <a:effectLst/>
                <a:latin typeface="Consolas" panose="020B0609020204030204" pitchFamily="49" charset="0"/>
              </a:rPr>
              <a:t> Scanner(System.</a:t>
            </a:r>
            <a:r>
              <a:rPr lang="en-US" sz="1650" b="1" i="1" dirty="0">
                <a:solidFill>
                  <a:srgbClr val="0000C0"/>
                </a:solidFill>
                <a:effectLst/>
                <a:latin typeface="Consolas" panose="020B0609020204030204" pitchFamily="49" charset="0"/>
              </a:rPr>
              <a:t>in</a:t>
            </a: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dirty="0">
                <a:solidFill>
                  <a:srgbClr val="3F7F5F"/>
                </a:solidFill>
                <a:effectLst/>
                <a:latin typeface="Consolas" panose="020B0609020204030204" pitchFamily="49" charset="0"/>
              </a:rPr>
              <a:t>// Prompt the user to enter the number of seconds</a:t>
            </a:r>
            <a:endParaRPr lang="en-US" sz="1650" dirty="0">
              <a:solidFill>
                <a:srgbClr val="000000"/>
              </a:solidFill>
              <a:effectLst/>
              <a:latin typeface="Consolas" panose="020B0609020204030204" pitchFamily="49" charset="0"/>
            </a:endParaRPr>
          </a:p>
          <a:p>
            <a:pPr marL="0" marR="0">
              <a:spcBef>
                <a:spcPts val="0"/>
              </a:spcBef>
              <a:spcAft>
                <a:spcPts val="0"/>
              </a:spcAft>
            </a:pPr>
            <a:r>
              <a:rPr lang="en-US" sz="1650" dirty="0" err="1">
                <a:solidFill>
                  <a:srgbClr val="000000"/>
                </a:solidFill>
                <a:effectLst/>
                <a:latin typeface="Consolas" panose="020B0609020204030204" pitchFamily="49" charset="0"/>
              </a:rPr>
              <a:t>System.</a:t>
            </a:r>
            <a:r>
              <a:rPr lang="en-US" sz="1650" b="1" i="1" dirty="0" err="1">
                <a:solidFill>
                  <a:srgbClr val="0000C0"/>
                </a:solidFill>
                <a:effectLst/>
                <a:latin typeface="Consolas" panose="020B0609020204030204" pitchFamily="49" charset="0"/>
              </a:rPr>
              <a:t>out</a:t>
            </a:r>
            <a:r>
              <a:rPr lang="en-US" sz="1650" dirty="0" err="1">
                <a:solidFill>
                  <a:srgbClr val="000000"/>
                </a:solidFill>
                <a:effectLst/>
                <a:latin typeface="Consolas" panose="020B0609020204030204" pitchFamily="49" charset="0"/>
              </a:rPr>
              <a:t>.print</a:t>
            </a:r>
            <a:r>
              <a:rPr lang="en-US" sz="1650" dirty="0">
                <a:solidFill>
                  <a:srgbClr val="000000"/>
                </a:solidFill>
                <a:effectLst/>
                <a:latin typeface="Consolas" panose="020B0609020204030204" pitchFamily="49" charset="0"/>
              </a:rPr>
              <a:t>(</a:t>
            </a:r>
            <a:r>
              <a:rPr lang="en-US" sz="1650" dirty="0">
                <a:solidFill>
                  <a:srgbClr val="2A00FF"/>
                </a:solidFill>
                <a:effectLst/>
                <a:latin typeface="Consolas" panose="020B0609020204030204" pitchFamily="49" charset="0"/>
              </a:rPr>
              <a:t>"Enter the number of seconds: "</a:t>
            </a: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b="1" dirty="0">
                <a:solidFill>
                  <a:srgbClr val="7F0055"/>
                </a:solidFill>
                <a:effectLst/>
                <a:latin typeface="Consolas" panose="020B0609020204030204" pitchFamily="49" charset="0"/>
              </a:rPr>
              <a:t>int</a:t>
            </a:r>
            <a:r>
              <a:rPr lang="en-US" sz="1650" dirty="0">
                <a:solidFill>
                  <a:srgbClr val="000000"/>
                </a:solidFill>
                <a:effectLst/>
                <a:latin typeface="Consolas" panose="020B0609020204030204" pitchFamily="49" charset="0"/>
              </a:rPr>
              <a:t> </a:t>
            </a:r>
            <a:r>
              <a:rPr lang="en-US" sz="1650" dirty="0">
                <a:solidFill>
                  <a:srgbClr val="6A3E3E"/>
                </a:solidFill>
                <a:effectLst/>
                <a:latin typeface="Consolas" panose="020B0609020204030204" pitchFamily="49" charset="0"/>
              </a:rPr>
              <a:t>seconds</a:t>
            </a:r>
            <a:r>
              <a:rPr lang="en-US" sz="1650" dirty="0">
                <a:solidFill>
                  <a:srgbClr val="000000"/>
                </a:solidFill>
                <a:effectLst/>
                <a:latin typeface="Consolas" panose="020B0609020204030204" pitchFamily="49" charset="0"/>
              </a:rPr>
              <a:t> = </a:t>
            </a:r>
            <a:r>
              <a:rPr lang="en-US" sz="1650" dirty="0" err="1">
                <a:solidFill>
                  <a:srgbClr val="6A3E3E"/>
                </a:solidFill>
                <a:effectLst/>
                <a:latin typeface="Consolas" panose="020B0609020204030204" pitchFamily="49" charset="0"/>
              </a:rPr>
              <a:t>scanner</a:t>
            </a:r>
            <a:r>
              <a:rPr lang="en-US" sz="1650" dirty="0" err="1">
                <a:solidFill>
                  <a:srgbClr val="000000"/>
                </a:solidFill>
                <a:effectLst/>
                <a:latin typeface="Consolas" panose="020B0609020204030204" pitchFamily="49" charset="0"/>
              </a:rPr>
              <a:t>.nextInt</a:t>
            </a: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dirty="0">
                <a:solidFill>
                  <a:srgbClr val="3F7F5F"/>
                </a:solidFill>
                <a:effectLst/>
                <a:latin typeface="Consolas" panose="020B0609020204030204" pitchFamily="49" charset="0"/>
              </a:rPr>
              <a:t>// </a:t>
            </a:r>
            <a:r>
              <a:rPr lang="en-US" sz="1650" u="sng" dirty="0">
                <a:solidFill>
                  <a:srgbClr val="3F7F5F"/>
                </a:solidFill>
                <a:effectLst/>
                <a:latin typeface="Consolas" panose="020B0609020204030204" pitchFamily="49" charset="0"/>
              </a:rPr>
              <a:t>Countdown</a:t>
            </a:r>
            <a:r>
              <a:rPr lang="en-US" sz="1650" dirty="0">
                <a:solidFill>
                  <a:srgbClr val="3F7F5F"/>
                </a:solidFill>
                <a:effectLst/>
                <a:latin typeface="Consolas" panose="020B0609020204030204" pitchFamily="49" charset="0"/>
              </a:rPr>
              <a:t> loop</a:t>
            </a:r>
            <a:endParaRPr lang="en-US" sz="1650" dirty="0">
              <a:solidFill>
                <a:srgbClr val="000000"/>
              </a:solidFill>
              <a:effectLst/>
              <a:latin typeface="Consolas" panose="020B0609020204030204" pitchFamily="49" charset="0"/>
            </a:endParaRPr>
          </a:p>
          <a:p>
            <a:pPr marL="0" marR="0">
              <a:spcBef>
                <a:spcPts val="0"/>
              </a:spcBef>
              <a:spcAft>
                <a:spcPts val="0"/>
              </a:spcAft>
            </a:pPr>
            <a:r>
              <a:rPr lang="en-US" sz="1650" b="1" dirty="0">
                <a:solidFill>
                  <a:srgbClr val="7F0055"/>
                </a:solidFill>
                <a:effectLst/>
                <a:latin typeface="Consolas" panose="020B0609020204030204" pitchFamily="49" charset="0"/>
              </a:rPr>
              <a:t>while</a:t>
            </a:r>
            <a:r>
              <a:rPr lang="en-US" sz="1650" dirty="0">
                <a:solidFill>
                  <a:srgbClr val="000000"/>
                </a:solidFill>
                <a:effectLst/>
                <a:latin typeface="Consolas" panose="020B0609020204030204" pitchFamily="49" charset="0"/>
              </a:rPr>
              <a:t> (</a:t>
            </a:r>
            <a:r>
              <a:rPr lang="en-US" sz="1650" dirty="0">
                <a:solidFill>
                  <a:srgbClr val="6A3E3E"/>
                </a:solidFill>
                <a:effectLst/>
                <a:latin typeface="Consolas" panose="020B0609020204030204" pitchFamily="49" charset="0"/>
              </a:rPr>
              <a:t>seconds</a:t>
            </a:r>
            <a:r>
              <a:rPr lang="en-US" sz="1650" dirty="0">
                <a:solidFill>
                  <a:srgbClr val="000000"/>
                </a:solidFill>
                <a:effectLst/>
                <a:latin typeface="Consolas" panose="020B0609020204030204" pitchFamily="49" charset="0"/>
              </a:rPr>
              <a:t> &gt; 0) {</a:t>
            </a:r>
          </a:p>
          <a:p>
            <a:pPr marL="0" marR="0">
              <a:spcBef>
                <a:spcPts val="0"/>
              </a:spcBef>
              <a:spcAft>
                <a:spcPts val="0"/>
              </a:spcAft>
            </a:pPr>
            <a:r>
              <a:rPr lang="en-US" sz="1650" dirty="0" err="1">
                <a:solidFill>
                  <a:srgbClr val="000000"/>
                </a:solidFill>
                <a:effectLst/>
                <a:latin typeface="Consolas" panose="020B0609020204030204" pitchFamily="49" charset="0"/>
              </a:rPr>
              <a:t>System.</a:t>
            </a:r>
            <a:r>
              <a:rPr lang="en-US" sz="1650" b="1" i="1" dirty="0" err="1">
                <a:solidFill>
                  <a:srgbClr val="0000C0"/>
                </a:solidFill>
                <a:effectLst/>
                <a:latin typeface="Consolas" panose="020B0609020204030204" pitchFamily="49" charset="0"/>
              </a:rPr>
              <a:t>out</a:t>
            </a:r>
            <a:r>
              <a:rPr lang="en-US" sz="1650" dirty="0" err="1">
                <a:solidFill>
                  <a:srgbClr val="000000"/>
                </a:solidFill>
                <a:effectLst/>
                <a:latin typeface="Consolas" panose="020B0609020204030204" pitchFamily="49" charset="0"/>
              </a:rPr>
              <a:t>.println</a:t>
            </a:r>
            <a:r>
              <a:rPr lang="en-US" sz="1650" dirty="0">
                <a:solidFill>
                  <a:srgbClr val="000000"/>
                </a:solidFill>
                <a:effectLst/>
                <a:latin typeface="Consolas" panose="020B0609020204030204" pitchFamily="49" charset="0"/>
              </a:rPr>
              <a:t>(</a:t>
            </a:r>
            <a:r>
              <a:rPr lang="en-US" sz="1650" dirty="0">
                <a:solidFill>
                  <a:srgbClr val="6A3E3E"/>
                </a:solidFill>
                <a:effectLst/>
                <a:latin typeface="Consolas" panose="020B0609020204030204" pitchFamily="49" charset="0"/>
              </a:rPr>
              <a:t>seconds</a:t>
            </a:r>
            <a:r>
              <a:rPr lang="en-US" sz="1650" dirty="0">
                <a:solidFill>
                  <a:srgbClr val="000000"/>
                </a:solidFill>
                <a:effectLst/>
                <a:latin typeface="Consolas" panose="020B0609020204030204" pitchFamily="49" charset="0"/>
              </a:rPr>
              <a:t> + </a:t>
            </a:r>
            <a:r>
              <a:rPr lang="en-US" sz="1650" dirty="0">
                <a:solidFill>
                  <a:srgbClr val="2A00FF"/>
                </a:solidFill>
                <a:effectLst/>
                <a:latin typeface="Consolas" panose="020B0609020204030204" pitchFamily="49" charset="0"/>
              </a:rPr>
              <a:t>" seconds remaining"</a:t>
            </a: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dirty="0">
                <a:solidFill>
                  <a:srgbClr val="6A3E3E"/>
                </a:solidFill>
                <a:effectLst/>
                <a:latin typeface="Consolas" panose="020B0609020204030204" pitchFamily="49" charset="0"/>
              </a:rPr>
              <a:t>seconds</a:t>
            </a: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dirty="0">
                <a:solidFill>
                  <a:srgbClr val="3F7F5F"/>
                </a:solidFill>
                <a:effectLst/>
                <a:latin typeface="Consolas" panose="020B0609020204030204" pitchFamily="49" charset="0"/>
              </a:rPr>
              <a:t>// Pause for 1 second</a:t>
            </a:r>
            <a:endParaRPr lang="en-US" sz="1650" dirty="0">
              <a:solidFill>
                <a:srgbClr val="000000"/>
              </a:solidFill>
              <a:effectLst/>
              <a:latin typeface="Consolas" panose="020B0609020204030204" pitchFamily="49" charset="0"/>
            </a:endParaRPr>
          </a:p>
          <a:p>
            <a:pPr marL="0" marR="0">
              <a:spcBef>
                <a:spcPts val="0"/>
              </a:spcBef>
              <a:spcAft>
                <a:spcPts val="0"/>
              </a:spcAft>
            </a:pPr>
            <a:r>
              <a:rPr lang="en-US" sz="1650" b="1" dirty="0">
                <a:solidFill>
                  <a:srgbClr val="7F0055"/>
                </a:solidFill>
                <a:effectLst/>
                <a:latin typeface="Consolas" panose="020B0609020204030204" pitchFamily="49" charset="0"/>
              </a:rPr>
              <a:t>try</a:t>
            </a:r>
            <a:r>
              <a:rPr lang="en-US" sz="1650" dirty="0">
                <a:solidFill>
                  <a:srgbClr val="000000"/>
                </a:solidFill>
                <a:effectLst/>
                <a:latin typeface="Consolas" panose="020B0609020204030204" pitchFamily="49" charset="0"/>
              </a:rPr>
              <a:t> {</a:t>
            </a:r>
          </a:p>
          <a:p>
            <a:pPr marL="0" marR="0">
              <a:spcBef>
                <a:spcPts val="0"/>
              </a:spcBef>
              <a:spcAft>
                <a:spcPts val="0"/>
              </a:spcAft>
            </a:pPr>
            <a:r>
              <a:rPr lang="en-US" sz="1650" dirty="0" err="1">
                <a:solidFill>
                  <a:srgbClr val="000000"/>
                </a:solidFill>
                <a:effectLst/>
                <a:latin typeface="Consolas" panose="020B0609020204030204" pitchFamily="49" charset="0"/>
              </a:rPr>
              <a:t>Thread.</a:t>
            </a:r>
            <a:r>
              <a:rPr lang="en-US" sz="1650" i="1" dirty="0" err="1">
                <a:solidFill>
                  <a:srgbClr val="000000"/>
                </a:solidFill>
                <a:effectLst/>
                <a:latin typeface="Consolas" panose="020B0609020204030204" pitchFamily="49" charset="0"/>
              </a:rPr>
              <a:t>sleep</a:t>
            </a:r>
            <a:r>
              <a:rPr lang="en-US" sz="1650" dirty="0">
                <a:solidFill>
                  <a:srgbClr val="000000"/>
                </a:solidFill>
                <a:effectLst/>
                <a:latin typeface="Consolas" panose="020B0609020204030204" pitchFamily="49" charset="0"/>
              </a:rPr>
              <a:t>(1000);</a:t>
            </a:r>
          </a:p>
          <a:p>
            <a:pPr marL="0" marR="0">
              <a:spcBef>
                <a:spcPts val="0"/>
              </a:spcBef>
              <a:spcAft>
                <a:spcPts val="0"/>
              </a:spcAft>
            </a:pPr>
            <a:r>
              <a:rPr lang="en-US" sz="1650" dirty="0">
                <a:solidFill>
                  <a:srgbClr val="000000"/>
                </a:solidFill>
                <a:effectLst/>
                <a:latin typeface="Consolas" panose="020B0609020204030204" pitchFamily="49" charset="0"/>
              </a:rPr>
              <a:t>} </a:t>
            </a:r>
            <a:r>
              <a:rPr lang="en-US" sz="1650" b="1" dirty="0">
                <a:solidFill>
                  <a:srgbClr val="7F0055"/>
                </a:solidFill>
                <a:effectLst/>
                <a:latin typeface="Consolas" panose="020B0609020204030204" pitchFamily="49" charset="0"/>
              </a:rPr>
              <a:t>catch</a:t>
            </a:r>
            <a:r>
              <a:rPr lang="en-US" sz="1650" dirty="0">
                <a:solidFill>
                  <a:srgbClr val="000000"/>
                </a:solidFill>
                <a:effectLst/>
                <a:latin typeface="Consolas" panose="020B0609020204030204" pitchFamily="49" charset="0"/>
              </a:rPr>
              <a:t> (</a:t>
            </a:r>
            <a:r>
              <a:rPr lang="en-US" sz="1650" dirty="0" err="1">
                <a:solidFill>
                  <a:srgbClr val="000000"/>
                </a:solidFill>
                <a:effectLst/>
                <a:latin typeface="Consolas" panose="020B0609020204030204" pitchFamily="49" charset="0"/>
              </a:rPr>
              <a:t>InterruptedException</a:t>
            </a:r>
            <a:r>
              <a:rPr lang="en-US" sz="1650" dirty="0">
                <a:solidFill>
                  <a:srgbClr val="000000"/>
                </a:solidFill>
                <a:effectLst/>
                <a:latin typeface="Consolas" panose="020B0609020204030204" pitchFamily="49" charset="0"/>
              </a:rPr>
              <a:t> </a:t>
            </a:r>
            <a:r>
              <a:rPr lang="en-US" sz="1650" dirty="0">
                <a:solidFill>
                  <a:srgbClr val="6A3E3E"/>
                </a:solidFill>
                <a:effectLst/>
                <a:latin typeface="Consolas" panose="020B0609020204030204" pitchFamily="49" charset="0"/>
              </a:rPr>
              <a:t>e</a:t>
            </a:r>
            <a:r>
              <a:rPr lang="en-US" sz="1650" dirty="0">
                <a:solidFill>
                  <a:srgbClr val="000000"/>
                </a:solidFill>
                <a:effectLst/>
                <a:latin typeface="Consolas" panose="020B0609020204030204" pitchFamily="49" charset="0"/>
              </a:rPr>
              <a:t>) {</a:t>
            </a:r>
          </a:p>
          <a:p>
            <a:pPr marL="0" marR="0">
              <a:spcBef>
                <a:spcPts val="0"/>
              </a:spcBef>
              <a:spcAft>
                <a:spcPts val="0"/>
              </a:spcAft>
            </a:pPr>
            <a:r>
              <a:rPr lang="en-US" sz="1650" dirty="0" err="1">
                <a:solidFill>
                  <a:srgbClr val="000000"/>
                </a:solidFill>
                <a:effectLst/>
                <a:latin typeface="Consolas" panose="020B0609020204030204" pitchFamily="49" charset="0"/>
              </a:rPr>
              <a:t>System.</a:t>
            </a:r>
            <a:r>
              <a:rPr lang="en-US" sz="1650" b="1" i="1" dirty="0" err="1">
                <a:solidFill>
                  <a:srgbClr val="0000C0"/>
                </a:solidFill>
                <a:effectLst/>
                <a:latin typeface="Consolas" panose="020B0609020204030204" pitchFamily="49" charset="0"/>
              </a:rPr>
              <a:t>out</a:t>
            </a:r>
            <a:r>
              <a:rPr lang="en-US" sz="1650" dirty="0" err="1">
                <a:solidFill>
                  <a:srgbClr val="000000"/>
                </a:solidFill>
                <a:effectLst/>
                <a:latin typeface="Consolas" panose="020B0609020204030204" pitchFamily="49" charset="0"/>
              </a:rPr>
              <a:t>.println</a:t>
            </a:r>
            <a:r>
              <a:rPr lang="en-US" sz="1650" dirty="0">
                <a:solidFill>
                  <a:srgbClr val="000000"/>
                </a:solidFill>
                <a:effectLst/>
                <a:latin typeface="Consolas" panose="020B0609020204030204" pitchFamily="49" charset="0"/>
              </a:rPr>
              <a:t>(</a:t>
            </a:r>
            <a:r>
              <a:rPr lang="en-US" sz="1650" dirty="0">
                <a:solidFill>
                  <a:srgbClr val="2A00FF"/>
                </a:solidFill>
                <a:effectLst/>
                <a:latin typeface="Consolas" panose="020B0609020204030204" pitchFamily="49" charset="0"/>
              </a:rPr>
              <a:t>"Countdown was interrupted."</a:t>
            </a: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dirty="0">
                <a:solidFill>
                  <a:srgbClr val="3F7F5F"/>
                </a:solidFill>
                <a:effectLst/>
                <a:latin typeface="Consolas" panose="020B0609020204030204" pitchFamily="49" charset="0"/>
              </a:rPr>
              <a:t>// Final message after </a:t>
            </a:r>
            <a:r>
              <a:rPr lang="en-US" sz="1650" u="sng" dirty="0">
                <a:solidFill>
                  <a:srgbClr val="3F7F5F"/>
                </a:solidFill>
                <a:effectLst/>
                <a:latin typeface="Consolas" panose="020B0609020204030204" pitchFamily="49" charset="0"/>
              </a:rPr>
              <a:t>countdown</a:t>
            </a:r>
            <a:r>
              <a:rPr lang="en-US" sz="1650" dirty="0">
                <a:solidFill>
                  <a:srgbClr val="3F7F5F"/>
                </a:solidFill>
                <a:effectLst/>
                <a:latin typeface="Consolas" panose="020B0609020204030204" pitchFamily="49" charset="0"/>
              </a:rPr>
              <a:t> ends</a:t>
            </a:r>
            <a:endParaRPr lang="en-US" sz="1650" dirty="0">
              <a:solidFill>
                <a:srgbClr val="000000"/>
              </a:solidFill>
              <a:effectLst/>
              <a:latin typeface="Consolas" panose="020B0609020204030204" pitchFamily="49" charset="0"/>
            </a:endParaRPr>
          </a:p>
          <a:p>
            <a:pPr marL="0" marR="0">
              <a:spcBef>
                <a:spcPts val="0"/>
              </a:spcBef>
              <a:spcAft>
                <a:spcPts val="0"/>
              </a:spcAft>
            </a:pPr>
            <a:r>
              <a:rPr lang="en-US" sz="1650" dirty="0" err="1">
                <a:solidFill>
                  <a:srgbClr val="000000"/>
                </a:solidFill>
                <a:effectLst/>
                <a:latin typeface="Consolas" panose="020B0609020204030204" pitchFamily="49" charset="0"/>
              </a:rPr>
              <a:t>System.</a:t>
            </a:r>
            <a:r>
              <a:rPr lang="en-US" sz="1650" b="1" i="1" dirty="0" err="1">
                <a:solidFill>
                  <a:srgbClr val="0000C0"/>
                </a:solidFill>
                <a:effectLst/>
                <a:latin typeface="Consolas" panose="020B0609020204030204" pitchFamily="49" charset="0"/>
              </a:rPr>
              <a:t>out</a:t>
            </a:r>
            <a:r>
              <a:rPr lang="en-US" sz="1650" dirty="0" err="1">
                <a:solidFill>
                  <a:srgbClr val="000000"/>
                </a:solidFill>
                <a:effectLst/>
                <a:latin typeface="Consolas" panose="020B0609020204030204" pitchFamily="49" charset="0"/>
              </a:rPr>
              <a:t>.println</a:t>
            </a:r>
            <a:r>
              <a:rPr lang="en-US" sz="1650" dirty="0">
                <a:solidFill>
                  <a:srgbClr val="000000"/>
                </a:solidFill>
                <a:effectLst/>
                <a:latin typeface="Consolas" panose="020B0609020204030204" pitchFamily="49" charset="0"/>
              </a:rPr>
              <a:t>(</a:t>
            </a:r>
            <a:r>
              <a:rPr lang="en-US" sz="1650" dirty="0">
                <a:solidFill>
                  <a:srgbClr val="2A00FF"/>
                </a:solidFill>
                <a:effectLst/>
                <a:latin typeface="Consolas" panose="020B0609020204030204" pitchFamily="49" charset="0"/>
              </a:rPr>
              <a:t>"Stopped"</a:t>
            </a: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dirty="0">
                <a:solidFill>
                  <a:srgbClr val="000000"/>
                </a:solidFill>
                <a:effectLst/>
                <a:latin typeface="Consolas" panose="020B0609020204030204" pitchFamily="49" charset="0"/>
              </a:rPr>
              <a:t>}</a:t>
            </a:r>
          </a:p>
          <a:p>
            <a:pPr marL="0" marR="0">
              <a:spcBef>
                <a:spcPts val="0"/>
              </a:spcBef>
              <a:spcAft>
                <a:spcPts val="0"/>
              </a:spcAft>
            </a:pPr>
            <a:r>
              <a:rPr lang="en-US" sz="1650" dirty="0">
                <a:solidFill>
                  <a:srgbClr val="000000"/>
                </a:solidFill>
                <a:effectLst/>
                <a:latin typeface="Consolas" panose="020B0609020204030204" pitchFamily="49" charset="0"/>
              </a:rPr>
              <a:t>}</a:t>
            </a:r>
          </a:p>
        </p:txBody>
      </p:sp>
      <p:sp>
        <p:nvSpPr>
          <p:cNvPr id="58371" name="Rectangle 3">
            <a:extLst>
              <a:ext uri="{FF2B5EF4-FFF2-40B4-BE49-F238E27FC236}">
                <a16:creationId xmlns:a16="http://schemas.microsoft.com/office/drawing/2014/main" id="{E579DB5F-F394-214E-942E-3B5A8ED22770}"/>
              </a:ext>
            </a:extLst>
          </p:cNvPr>
          <p:cNvSpPr txBox="1">
            <a:spLocks noChangeArrowheads="1"/>
          </p:cNvSpPr>
          <p:nvPr/>
        </p:nvSpPr>
        <p:spPr>
          <a:xfrm>
            <a:off x="5478581" y="0"/>
            <a:ext cx="3665419" cy="6858000"/>
          </a:xfrm>
          <a:prstGeom prst="rect">
            <a:avLst/>
          </a:prstGeom>
          <a:solidFill>
            <a:schemeClr val="bg1"/>
          </a:solidFill>
        </p:spPr>
        <p:txBody>
          <a:bodyPr vert="horz" lIns="91440" tIns="45720" rIns="91440" bIns="45720" rtlCol="0">
            <a:noAutofit/>
          </a:bodyPr>
          <a:lst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spcBef>
                <a:spcPct val="0"/>
              </a:spcBef>
              <a:spcAft>
                <a:spcPct val="0"/>
              </a:spcAft>
              <a:buClrTx/>
            </a:pPr>
            <a:r>
              <a:rPr lang="en-US" altLang="en-US" sz="2600" b="1" dirty="0">
                <a:solidFill>
                  <a:schemeClr val="tx1"/>
                </a:solidFill>
                <a:latin typeface="Calibri" panose="020F0502020204030204" pitchFamily="34" charset="0"/>
                <a:cs typeface="Calibri" panose="020F0502020204030204" pitchFamily="34" charset="0"/>
              </a:rPr>
              <a:t>Scanner</a:t>
            </a:r>
            <a:r>
              <a:rPr lang="en-US" altLang="en-US" sz="2600" dirty="0">
                <a:solidFill>
                  <a:schemeClr val="tx1"/>
                </a:solidFill>
                <a:latin typeface="Calibri" panose="020F0502020204030204" pitchFamily="34" charset="0"/>
                <a:cs typeface="Calibri" panose="020F0502020204030204" pitchFamily="34" charset="0"/>
              </a:rPr>
              <a:t>: Used to get input from the user.</a:t>
            </a:r>
          </a:p>
          <a:p>
            <a:pPr eaLnBrk="0" fontAlgn="base" hangingPunct="0">
              <a:spcBef>
                <a:spcPct val="0"/>
              </a:spcBef>
              <a:spcAft>
                <a:spcPct val="0"/>
              </a:spcAft>
              <a:buClrTx/>
            </a:pPr>
            <a:r>
              <a:rPr lang="en-US" altLang="en-US" sz="2600" b="1" dirty="0">
                <a:solidFill>
                  <a:schemeClr val="tx1"/>
                </a:solidFill>
                <a:latin typeface="Calibri" panose="020F0502020204030204" pitchFamily="34" charset="0"/>
                <a:cs typeface="Calibri" panose="020F0502020204030204" pitchFamily="34" charset="0"/>
              </a:rPr>
              <a:t>Countdown loop</a:t>
            </a:r>
            <a:r>
              <a:rPr lang="en-US" altLang="en-US" sz="2600" dirty="0">
                <a:solidFill>
                  <a:schemeClr val="tx1"/>
                </a:solidFill>
                <a:latin typeface="Calibri" panose="020F0502020204030204" pitchFamily="34" charset="0"/>
                <a:cs typeface="Calibri" panose="020F0502020204030204" pitchFamily="34" charset="0"/>
              </a:rPr>
              <a:t>: The while loop runs until the countdown reaches zero.</a:t>
            </a:r>
          </a:p>
          <a:p>
            <a:pPr eaLnBrk="0" fontAlgn="base" hangingPunct="0">
              <a:spcBef>
                <a:spcPct val="0"/>
              </a:spcBef>
              <a:spcAft>
                <a:spcPct val="0"/>
              </a:spcAft>
              <a:buClrTx/>
            </a:pPr>
            <a:r>
              <a:rPr lang="en-US" altLang="en-US" sz="2600" b="1" dirty="0" err="1">
                <a:solidFill>
                  <a:schemeClr val="tx1"/>
                </a:solidFill>
                <a:latin typeface="Calibri" panose="020F0502020204030204" pitchFamily="34" charset="0"/>
                <a:cs typeface="Calibri" panose="020F0502020204030204" pitchFamily="34" charset="0"/>
              </a:rPr>
              <a:t>Thread.sleep</a:t>
            </a:r>
            <a:r>
              <a:rPr lang="en-US" altLang="en-US" sz="2600" b="1" dirty="0">
                <a:solidFill>
                  <a:schemeClr val="tx1"/>
                </a:solidFill>
                <a:latin typeface="Calibri" panose="020F0502020204030204" pitchFamily="34" charset="0"/>
                <a:cs typeface="Calibri" panose="020F0502020204030204" pitchFamily="34" charset="0"/>
              </a:rPr>
              <a:t>(1000)</a:t>
            </a:r>
            <a:r>
              <a:rPr lang="en-US" altLang="en-US" sz="2600" dirty="0">
                <a:solidFill>
                  <a:schemeClr val="tx1"/>
                </a:solidFill>
                <a:latin typeface="Calibri" panose="020F0502020204030204" pitchFamily="34" charset="0"/>
                <a:cs typeface="Calibri" panose="020F0502020204030204" pitchFamily="34" charset="0"/>
              </a:rPr>
              <a:t>: This pauses the execution for 1000 milliseconds (1 second) between each iteration of the loop to simulate the countdown.</a:t>
            </a:r>
          </a:p>
          <a:p>
            <a:pPr eaLnBrk="0" fontAlgn="base" hangingPunct="0">
              <a:spcBef>
                <a:spcPct val="0"/>
              </a:spcBef>
              <a:spcAft>
                <a:spcPct val="0"/>
              </a:spcAft>
              <a:buClrTx/>
            </a:pPr>
            <a:r>
              <a:rPr lang="en-US" altLang="en-US" sz="2600" b="1" dirty="0">
                <a:solidFill>
                  <a:schemeClr val="tx1"/>
                </a:solidFill>
                <a:latin typeface="Calibri" panose="020F0502020204030204" pitchFamily="34" charset="0"/>
                <a:cs typeface="Calibri" panose="020F0502020204030204" pitchFamily="34" charset="0"/>
              </a:rPr>
              <a:t>Final message</a:t>
            </a:r>
            <a:r>
              <a:rPr lang="en-US" altLang="en-US" sz="2600" dirty="0">
                <a:solidFill>
                  <a:schemeClr val="tx1"/>
                </a:solidFill>
                <a:latin typeface="Calibri" panose="020F0502020204030204" pitchFamily="34" charset="0"/>
                <a:cs typeface="Calibri" panose="020F0502020204030204" pitchFamily="34" charset="0"/>
              </a:rPr>
              <a:t>: Once the countdown is complete, it prints "Stopped." </a:t>
            </a:r>
          </a:p>
        </p:txBody>
      </p:sp>
    </p:spTree>
    <p:extLst>
      <p:ext uri="{BB962C8B-B14F-4D97-AF65-F5344CB8AC3E}">
        <p14:creationId xmlns:p14="http://schemas.microsoft.com/office/powerpoint/2010/main" val="1272587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12</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423101" y="0"/>
            <a:ext cx="2720899" cy="6124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package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timedCountdownApp</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declares the package name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timedCountdownApp</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under which this class belongs. In Java, packages are used to organize classes and avoid name conflicts.</a:t>
            </a:r>
          </a:p>
        </p:txBody>
      </p:sp>
    </p:spTree>
    <p:extLst>
      <p:ext uri="{BB962C8B-B14F-4D97-AF65-F5344CB8AC3E}">
        <p14:creationId xmlns:p14="http://schemas.microsoft.com/office/powerpoint/2010/main" val="2880724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13</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45044" y="-47163"/>
            <a:ext cx="2798956"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import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java.util.Scanner</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imports the Scanner class from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java.util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The Scanner class is used for obtaining input from the user.</a:t>
            </a:r>
          </a:p>
        </p:txBody>
      </p:sp>
    </p:spTree>
    <p:extLst>
      <p:ext uri="{BB962C8B-B14F-4D97-AF65-F5344CB8AC3E}">
        <p14:creationId xmlns:p14="http://schemas.microsoft.com/office/powerpoint/2010/main" val="3837085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14</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45044" y="11151"/>
            <a:ext cx="2798956"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public class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TimedCountdownApp</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defines the main class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TimedCountdownApp</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which is public, meaning it can be accessed from outside its package.</a:t>
            </a:r>
          </a:p>
        </p:txBody>
      </p:sp>
    </p:spTree>
    <p:extLst>
      <p:ext uri="{BB962C8B-B14F-4D97-AF65-F5344CB8AC3E}">
        <p14:creationId xmlns:p14="http://schemas.microsoft.com/office/powerpoint/2010/main" val="3128950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15</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45044" y="0"/>
            <a:ext cx="2798956" cy="67403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public static void main(String[] </a:t>
            </a:r>
            <a:r>
              <a:rPr kumimoji="0" lang="en-US" altLang="en-US" sz="24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endPar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the main method where the program execution begins. It is public so it can be run by the JVM, static so it belongs to the class rather than an instance, and void because it doesn’t return any value. The String[]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parameter allows the program to accept command-line arguments.</a:t>
            </a:r>
          </a:p>
        </p:txBody>
      </p:sp>
    </p:spTree>
    <p:extLst>
      <p:ext uri="{BB962C8B-B14F-4D97-AF65-F5344CB8AC3E}">
        <p14:creationId xmlns:p14="http://schemas.microsoft.com/office/powerpoint/2010/main" val="5860647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16</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45044" y="0"/>
            <a:ext cx="2798956" cy="5693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Scanner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new Scanner(System.in);</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creates a new Scanner object to read input from the standard input stream (System.in), which is typically the keyboard.</a:t>
            </a:r>
          </a:p>
        </p:txBody>
      </p:sp>
    </p:spTree>
    <p:extLst>
      <p:ext uri="{BB962C8B-B14F-4D97-AF65-F5344CB8AC3E}">
        <p14:creationId xmlns:p14="http://schemas.microsoft.com/office/powerpoint/2010/main" val="35418397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17</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45044" y="0"/>
            <a:ext cx="2798956" cy="5693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("Enter the number of seconds: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prompts the user to enter the number of seconds for the countdown by displaying a message on the console.</a:t>
            </a:r>
          </a:p>
        </p:txBody>
      </p:sp>
    </p:spTree>
    <p:extLst>
      <p:ext uri="{BB962C8B-B14F-4D97-AF65-F5344CB8AC3E}">
        <p14:creationId xmlns:p14="http://schemas.microsoft.com/office/powerpoint/2010/main" val="3609130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18</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22741" y="0"/>
            <a:ext cx="2821259"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int seconds =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scanner.nextInt</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reads an integer input from the user and stores it in the variable seconds.</a:t>
            </a:r>
          </a:p>
        </p:txBody>
      </p:sp>
    </p:spTree>
    <p:extLst>
      <p:ext uri="{BB962C8B-B14F-4D97-AF65-F5344CB8AC3E}">
        <p14:creationId xmlns:p14="http://schemas.microsoft.com/office/powerpoint/2010/main" val="37783457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19</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22741" y="0"/>
            <a:ext cx="2821259"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while (seconds &gt; 0)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starts a while loop that will run as long as the value of seconds is greater than 0. This loop controls the countdown process.</a:t>
            </a:r>
          </a:p>
        </p:txBody>
      </p:sp>
    </p:spTree>
    <p:extLst>
      <p:ext uri="{BB962C8B-B14F-4D97-AF65-F5344CB8AC3E}">
        <p14:creationId xmlns:p14="http://schemas.microsoft.com/office/powerpoint/2010/main" val="3243968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65C127-6DCD-4C12-9DB4-9E72410B7049}"/>
              </a:ext>
            </a:extLst>
          </p:cNvPr>
          <p:cNvPicPr>
            <a:picLocks noChangeAspect="1"/>
          </p:cNvPicPr>
          <p:nvPr/>
        </p:nvPicPr>
        <p:blipFill>
          <a:blip r:embed="rId2"/>
          <a:srcRect l="19080" t="40345" r="18966" b="9796"/>
          <a:stretch/>
        </p:blipFill>
        <p:spPr>
          <a:xfrm>
            <a:off x="-25070" y="1208690"/>
            <a:ext cx="9194140" cy="4162096"/>
          </a:xfrm>
          <a:prstGeom prst="rect">
            <a:avLst/>
          </a:prstGeom>
        </p:spPr>
      </p:pic>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a:t>
            </a:fld>
            <a:endParaRPr lang="en-US" altLang="en-US" sz="1400"/>
          </a:p>
        </p:txBody>
      </p:sp>
      <p:sp>
        <p:nvSpPr>
          <p:cNvPr id="8" name="Rectangle: Rounded Corners 7">
            <a:extLst>
              <a:ext uri="{FF2B5EF4-FFF2-40B4-BE49-F238E27FC236}">
                <a16:creationId xmlns:a16="http://schemas.microsoft.com/office/drawing/2014/main" id="{37E23975-9CDD-67F6-810B-692019816E3D}"/>
              </a:ext>
            </a:extLst>
          </p:cNvPr>
          <p:cNvSpPr/>
          <p:nvPr/>
        </p:nvSpPr>
        <p:spPr>
          <a:xfrm>
            <a:off x="-25070" y="3573518"/>
            <a:ext cx="4214648" cy="44669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7189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20</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22741" y="0"/>
            <a:ext cx="2821259"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(seconds + " seconds remaining");</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Inside the loop, this line prints the current value of seconds along with a message indicating the remaining time.</a:t>
            </a:r>
          </a:p>
        </p:txBody>
      </p:sp>
    </p:spTree>
    <p:extLst>
      <p:ext uri="{BB962C8B-B14F-4D97-AF65-F5344CB8AC3E}">
        <p14:creationId xmlns:p14="http://schemas.microsoft.com/office/powerpoint/2010/main" val="251931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21</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22741" y="0"/>
            <a:ext cx="2821259"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seconds--;</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decrements the seconds variable by 1 in each iteration of the loop.</a:t>
            </a:r>
          </a:p>
        </p:txBody>
      </p:sp>
    </p:spTree>
    <p:extLst>
      <p:ext uri="{BB962C8B-B14F-4D97-AF65-F5344CB8AC3E}">
        <p14:creationId xmlns:p14="http://schemas.microsoft.com/office/powerpoint/2010/main" val="28917595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22</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322741" y="0"/>
            <a:ext cx="2821259"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try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begins a try block to handle any potential exceptions that might occur during the sleep operation.</a:t>
            </a:r>
          </a:p>
        </p:txBody>
      </p:sp>
    </p:spTree>
    <p:extLst>
      <p:ext uri="{BB962C8B-B14F-4D97-AF65-F5344CB8AC3E}">
        <p14:creationId xmlns:p14="http://schemas.microsoft.com/office/powerpoint/2010/main" val="2144511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23</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400800" y="43934"/>
            <a:ext cx="2743200"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Thread.sleep</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(1000);</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pauses the program for 1 second (1000 milliseconds) before the next iteration of the loop. It simulates a real-time countdown.</a:t>
            </a:r>
          </a:p>
        </p:txBody>
      </p:sp>
    </p:spTree>
    <p:extLst>
      <p:ext uri="{BB962C8B-B14F-4D97-AF65-F5344CB8AC3E}">
        <p14:creationId xmlns:p14="http://schemas.microsoft.com/office/powerpoint/2010/main" val="34769328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24</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400800" y="43933"/>
            <a:ext cx="2743200"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catch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InterruptedException</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e)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line catches any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InterruptedException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that might be thrown if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Thread.sleep</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is interrupted.</a:t>
            </a:r>
          </a:p>
        </p:txBody>
      </p:sp>
    </p:spTree>
    <p:extLst>
      <p:ext uri="{BB962C8B-B14F-4D97-AF65-F5344CB8AC3E}">
        <p14:creationId xmlns:p14="http://schemas.microsoft.com/office/powerpoint/2010/main" val="41501920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25</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400800" y="43933"/>
            <a:ext cx="2743200"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("Countdown was interrupted.");</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If an interruption occurs, this line prints a message indicating that the countdown was interrupted.</a:t>
            </a:r>
          </a:p>
        </p:txBody>
      </p:sp>
    </p:spTree>
    <p:extLst>
      <p:ext uri="{BB962C8B-B14F-4D97-AF65-F5344CB8AC3E}">
        <p14:creationId xmlns:p14="http://schemas.microsoft.com/office/powerpoint/2010/main" val="40329312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26</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400800" y="-47163"/>
            <a:ext cx="2743200"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closes the try-catch block.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closes the while loop.</a:t>
            </a:r>
          </a:p>
        </p:txBody>
      </p:sp>
    </p:spTree>
    <p:extLst>
      <p:ext uri="{BB962C8B-B14F-4D97-AF65-F5344CB8AC3E}">
        <p14:creationId xmlns:p14="http://schemas.microsoft.com/office/powerpoint/2010/main" val="28358873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27</a:t>
            </a:fld>
            <a:endParaRPr lang="en-US" altLang="en-US" sz="1400"/>
          </a:p>
        </p:txBody>
      </p:sp>
      <p:sp>
        <p:nvSpPr>
          <p:cNvPr id="6" name="TextBox 5">
            <a:extLst>
              <a:ext uri="{FF2B5EF4-FFF2-40B4-BE49-F238E27FC236}">
                <a16:creationId xmlns:a16="http://schemas.microsoft.com/office/drawing/2014/main" id="{3DA2ECED-2A72-D00F-3E90-AC32CC40FF6C}"/>
              </a:ext>
            </a:extLst>
          </p:cNvPr>
          <p:cNvSpPr txBox="1"/>
          <p:nvPr/>
        </p:nvSpPr>
        <p:spPr>
          <a:xfrm>
            <a:off x="0" y="0"/>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import</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java.util.Scanner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TimedCountdownApp</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000000"/>
                </a:solidFill>
                <a:effectLst/>
                <a:latin typeface="Consolas" panose="020B0609020204030204" pitchFamily="49" charset="0"/>
              </a:rPr>
              <a:t>Scanner </a:t>
            </a:r>
            <a:r>
              <a:rPr lang="en-US" sz="1800" u="sng" dirty="0" err="1">
                <a:solidFill>
                  <a:srgbClr val="6A3E3E"/>
                </a:solidFill>
                <a:effectLst/>
                <a:latin typeface="Consolas" panose="020B0609020204030204" pitchFamily="49" charset="0"/>
              </a:rPr>
              <a:t>scanner</a:t>
            </a:r>
            <a:r>
              <a:rPr lang="en-US" sz="1800" dirty="0">
                <a:solidFill>
                  <a:srgbClr val="000000"/>
                </a:solidFill>
                <a:effectLst/>
                <a:latin typeface="Consolas" panose="020B0609020204030204" pitchFamily="49" charset="0"/>
              </a:rPr>
              <a:t> = </a:t>
            </a:r>
            <a:r>
              <a:rPr lang="en-US" sz="1800" b="1" dirty="0">
                <a:solidFill>
                  <a:srgbClr val="7F0055"/>
                </a:solidFill>
                <a:effectLst/>
                <a:latin typeface="Consolas" panose="020B0609020204030204" pitchFamily="49" charset="0"/>
              </a:rPr>
              <a:t>new</a:t>
            </a:r>
            <a:r>
              <a:rPr lang="en-US" sz="1800" dirty="0">
                <a:solidFill>
                  <a:srgbClr val="000000"/>
                </a:solidFill>
                <a:effectLst/>
                <a:latin typeface="Consolas" panose="020B0609020204030204" pitchFamily="49" charset="0"/>
              </a:rPr>
              <a:t> Scanner(System.</a:t>
            </a:r>
            <a:r>
              <a:rPr lang="en-US" sz="1800" b="1" i="1" dirty="0">
                <a:solidFill>
                  <a:srgbClr val="0000C0"/>
                </a:solidFill>
                <a:effectLst/>
                <a:latin typeface="Consolas" panose="020B0609020204030204" pitchFamily="49" charset="0"/>
              </a:rPr>
              <a:t>in</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Prompt the user to enter the number of seconds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"Enter the number of seconds: "</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scanner</a:t>
            </a:r>
            <a:r>
              <a:rPr lang="en-US" sz="1800" dirty="0" err="1">
                <a:solidFill>
                  <a:srgbClr val="000000"/>
                </a:solidFill>
                <a:effectLst/>
                <a:latin typeface="Consolas" panose="020B0609020204030204" pitchFamily="49" charset="0"/>
              </a:rPr>
              <a:t>.nextInt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loop</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while</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&gt; 0)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 seconds remaining"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6A3E3E"/>
                </a:solidFill>
                <a:effectLst/>
                <a:latin typeface="Consolas" panose="020B0609020204030204" pitchFamily="49" charset="0"/>
              </a:rPr>
              <a:t>seconds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Pause for 1 second</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try</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Thread.</a:t>
            </a:r>
            <a:r>
              <a:rPr lang="en-US" sz="1800" i="1" dirty="0" err="1">
                <a:solidFill>
                  <a:srgbClr val="000000"/>
                </a:solidFill>
                <a:effectLst/>
                <a:latin typeface="Consolas" panose="020B0609020204030204" pitchFamily="49" charset="0"/>
              </a:rPr>
              <a:t>sleep</a:t>
            </a:r>
            <a:r>
              <a:rPr lang="en-US" sz="1800" dirty="0">
                <a:solidFill>
                  <a:srgbClr val="000000"/>
                </a:solidFill>
                <a:effectLst/>
                <a:latin typeface="Consolas" panose="020B0609020204030204" pitchFamily="49" charset="0"/>
              </a:rPr>
              <a:t>(1000);</a:t>
            </a:r>
          </a:p>
          <a:p>
            <a:pPr marL="0" marR="0">
              <a:spcBef>
                <a:spcPts val="0"/>
              </a:spcBef>
              <a:spcAft>
                <a:spcPts val="0"/>
              </a:spcAft>
            </a:pP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catch</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InterruptedException</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e</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"Countdown was interrupted."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Final message after </a:t>
            </a:r>
            <a:r>
              <a:rPr lang="en-US" sz="1800" u="sng" dirty="0">
                <a:solidFill>
                  <a:srgbClr val="3F7F5F"/>
                </a:solidFill>
                <a:effectLst/>
                <a:latin typeface="Consolas" panose="020B0609020204030204" pitchFamily="49" charset="0"/>
              </a:rPr>
              <a:t>countdown</a:t>
            </a:r>
            <a:r>
              <a:rPr lang="en-US" sz="1800" dirty="0">
                <a:solidFill>
                  <a:srgbClr val="3F7F5F"/>
                </a:solidFill>
                <a:effectLst/>
                <a:latin typeface="Consolas" panose="020B0609020204030204" pitchFamily="49" charset="0"/>
              </a:rPr>
              <a:t> ends</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"Stopped"</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7" name="Rectangle 1">
            <a:extLst>
              <a:ext uri="{FF2B5EF4-FFF2-40B4-BE49-F238E27FC236}">
                <a16:creationId xmlns:a16="http://schemas.microsoft.com/office/drawing/2014/main" id="{9CF35A3B-4671-4F33-D89E-AA569536580A}"/>
              </a:ext>
            </a:extLst>
          </p:cNvPr>
          <p:cNvSpPr>
            <a:spLocks noChangeArrowheads="1"/>
          </p:cNvSpPr>
          <p:nvPr/>
        </p:nvSpPr>
        <p:spPr bwMode="auto">
          <a:xfrm>
            <a:off x="6400800" y="-18098"/>
            <a:ext cx="2743200" cy="68941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6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("Stopped");</a:t>
            </a:r>
            <a:endParaRPr kumimoji="0" lang="en-US" altLang="en-US" sz="26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After the loop ends (when seconds reaches 0), this line prints a final message indicating that the countdown has stopped.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6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closes the main method.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6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closes the </a:t>
            </a:r>
            <a:r>
              <a:rPr kumimoji="0" lang="en-US" altLang="en-US" sz="26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TimedCountdownApp</a:t>
            </a:r>
            <a:r>
              <a:rPr kumimoji="0" lang="en-US" altLang="en-US" sz="26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class.</a:t>
            </a:r>
          </a:p>
        </p:txBody>
      </p:sp>
    </p:spTree>
    <p:extLst>
      <p:ext uri="{BB962C8B-B14F-4D97-AF65-F5344CB8AC3E}">
        <p14:creationId xmlns:p14="http://schemas.microsoft.com/office/powerpoint/2010/main" val="21353950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28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sz="4000" b="1" dirty="0">
                <a:latin typeface="Calibri" panose="020F0502020204030204" pitchFamily="34" charset="0"/>
                <a:cs typeface="Calibri" panose="020F0502020204030204" pitchFamily="34" charset="0"/>
              </a:rPr>
              <a:t>Task completion (3%)</a:t>
            </a:r>
          </a:p>
        </p:txBody>
      </p:sp>
      <p:sp>
        <p:nvSpPr>
          <p:cNvPr id="5" name="TextBox 4">
            <a:extLst>
              <a:ext uri="{FF2B5EF4-FFF2-40B4-BE49-F238E27FC236}">
                <a16:creationId xmlns:a16="http://schemas.microsoft.com/office/drawing/2014/main" id="{03759DBC-5043-0639-655D-BD3E1C100551}"/>
              </a:ext>
            </a:extLst>
          </p:cNvPr>
          <p:cNvSpPr txBox="1"/>
          <p:nvPr/>
        </p:nvSpPr>
        <p:spPr>
          <a:xfrm>
            <a:off x="0" y="992459"/>
            <a:ext cx="9144000" cy="5196166"/>
          </a:xfrm>
          <a:prstGeom prst="rect">
            <a:avLst/>
          </a:prstGeom>
          <a:noFill/>
        </p:spPr>
        <p:txBody>
          <a:bodyPr wrap="square">
            <a:spAutoFit/>
          </a:bodyPr>
          <a:lstStyle/>
          <a:p>
            <a:pPr>
              <a:lnSpc>
                <a:spcPct val="150000"/>
              </a:lnSpc>
            </a:pPr>
            <a:r>
              <a:rPr lang="en-US" sz="2800" b="1" i="0" u="none" strike="noStrike" baseline="0" dirty="0">
                <a:solidFill>
                  <a:srgbClr val="000000"/>
                </a:solidFill>
                <a:latin typeface="Calibri" panose="020F0502020204030204" pitchFamily="34" charset="0"/>
                <a:cs typeface="Calibri" panose="020F0502020204030204" pitchFamily="34" charset="0"/>
              </a:rPr>
              <a:t>6.2 (0.5%) </a:t>
            </a:r>
            <a:r>
              <a:rPr lang="en-US" sz="2800" b="0" i="0" u="none" strike="noStrike" baseline="0" dirty="0">
                <a:solidFill>
                  <a:srgbClr val="000000"/>
                </a:solidFill>
                <a:latin typeface="Calibri" panose="020F0502020204030204" pitchFamily="34" charset="0"/>
                <a:cs typeface="Calibri" panose="020F0502020204030204" pitchFamily="34" charset="0"/>
              </a:rPr>
              <a:t>(</a:t>
            </a:r>
            <a:r>
              <a:rPr lang="en-US" sz="2800" b="0" i="1" u="none" strike="noStrike" baseline="0" dirty="0">
                <a:solidFill>
                  <a:srgbClr val="000000"/>
                </a:solidFill>
                <a:latin typeface="Calibri" panose="020F0502020204030204" pitchFamily="34" charset="0"/>
                <a:cs typeface="Calibri" panose="020F0502020204030204" pitchFamily="34" charset="0"/>
              </a:rPr>
              <a:t>Decoding Random Month</a:t>
            </a:r>
            <a:r>
              <a:rPr lang="en-US" sz="2800" b="0" i="0" u="none" strike="noStrike" baseline="0" dirty="0">
                <a:solidFill>
                  <a:srgbClr val="000000"/>
                </a:solidFill>
                <a:latin typeface="Calibri" panose="020F0502020204030204" pitchFamily="34" charset="0"/>
                <a:cs typeface="Calibri" panose="020F0502020204030204" pitchFamily="34" charset="0"/>
              </a:rPr>
              <a:t>) Write a program that randomly generates an integer between 1 and 12 and displays the corresponding English month name January, February, ..., or December for the number 1, 2, ..., or 12, respectively.</a:t>
            </a:r>
          </a:p>
          <a:p>
            <a:pPr>
              <a:lnSpc>
                <a:spcPct val="150000"/>
              </a:lnSpc>
            </a:pPr>
            <a:r>
              <a:rPr lang="en-US" sz="2800" b="1" i="0" u="none" strike="noStrike" baseline="0" dirty="0">
                <a:solidFill>
                  <a:srgbClr val="000000"/>
                </a:solidFill>
                <a:latin typeface="Calibri" panose="020F0502020204030204" pitchFamily="34" charset="0"/>
                <a:cs typeface="Calibri" panose="020F0502020204030204" pitchFamily="34" charset="0"/>
              </a:rPr>
              <a:t>Hint: </a:t>
            </a:r>
            <a:r>
              <a:rPr lang="en-US" sz="2800" b="0" i="0" u="none" strike="noStrike" baseline="0" dirty="0">
                <a:solidFill>
                  <a:srgbClr val="000000"/>
                </a:solidFill>
                <a:latin typeface="Calibri" panose="020F0502020204030204" pitchFamily="34" charset="0"/>
                <a:cs typeface="Calibri" panose="020F0502020204030204" pitchFamily="34" charset="0"/>
              </a:rPr>
              <a:t>you can use </a:t>
            </a:r>
            <a:r>
              <a:rPr lang="en-US" sz="2800" b="0" i="0" u="none" strike="noStrike" baseline="0" dirty="0" err="1">
                <a:solidFill>
                  <a:srgbClr val="000000"/>
                </a:solidFill>
                <a:latin typeface="Calibri" panose="020F0502020204030204" pitchFamily="34" charset="0"/>
                <a:cs typeface="Calibri" panose="020F0502020204030204" pitchFamily="34" charset="0"/>
              </a:rPr>
              <a:t>Math.random</a:t>
            </a:r>
            <a:r>
              <a:rPr lang="en-US" sz="2800" b="0" i="0" u="none" strike="noStrike" baseline="0" dirty="0">
                <a:solidFill>
                  <a:srgbClr val="000000"/>
                </a:solidFill>
                <a:latin typeface="Calibri" panose="020F0502020204030204" pitchFamily="34" charset="0"/>
                <a:cs typeface="Calibri" panose="020F0502020204030204" pitchFamily="34" charset="0"/>
              </a:rPr>
              <a:t>() function that generates a random double value greater than or equal to 0.0 and less than 1.0 to randomly generate an integer between 1 and 12. You can either use switch or if selection statements. </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8334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29</a:t>
            </a:fld>
            <a:endParaRPr lang="en-US" altLang="en-US"/>
          </a:p>
        </p:txBody>
      </p:sp>
      <p:pic>
        <p:nvPicPr>
          <p:cNvPr id="6" name="Picture 5">
            <a:extLst>
              <a:ext uri="{FF2B5EF4-FFF2-40B4-BE49-F238E27FC236}">
                <a16:creationId xmlns:a16="http://schemas.microsoft.com/office/drawing/2014/main" id="{54E9D57E-210D-FFEC-FF49-883116BD0516}"/>
              </a:ext>
            </a:extLst>
          </p:cNvPr>
          <p:cNvPicPr>
            <a:picLocks noChangeAspect="1"/>
          </p:cNvPicPr>
          <p:nvPr/>
        </p:nvPicPr>
        <p:blipFill>
          <a:blip r:embed="rId2"/>
          <a:srcRect b="7182"/>
          <a:stretch/>
        </p:blipFill>
        <p:spPr>
          <a:xfrm>
            <a:off x="0" y="857250"/>
            <a:ext cx="9144000" cy="4774116"/>
          </a:xfrm>
          <a:prstGeom prst="rect">
            <a:avLst/>
          </a:prstGeom>
        </p:spPr>
      </p:pic>
    </p:spTree>
    <p:extLst>
      <p:ext uri="{BB962C8B-B14F-4D97-AF65-F5344CB8AC3E}">
        <p14:creationId xmlns:p14="http://schemas.microsoft.com/office/powerpoint/2010/main" val="3746905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3</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sz="4000" b="1" dirty="0">
                <a:latin typeface="Calibri" panose="020F0502020204030204" pitchFamily="34" charset="0"/>
                <a:cs typeface="Calibri" panose="020F0502020204030204" pitchFamily="34" charset="0"/>
              </a:rPr>
              <a:t>Task completion (3%)</a:t>
            </a:r>
          </a:p>
        </p:txBody>
      </p:sp>
      <p:sp>
        <p:nvSpPr>
          <p:cNvPr id="58371" name="Rectangle 3">
            <a:extLst>
              <a:ext uri="{FF2B5EF4-FFF2-40B4-BE49-F238E27FC236}">
                <a16:creationId xmlns:a16="http://schemas.microsoft.com/office/drawing/2014/main" id="{E579DB5F-F394-214E-942E-3B5A8ED22770}"/>
              </a:ext>
            </a:extLst>
          </p:cNvPr>
          <p:cNvSpPr>
            <a:spLocks noGrp="1" noChangeArrowheads="1"/>
          </p:cNvSpPr>
          <p:nvPr>
            <p:ph type="body" idx="1"/>
          </p:nvPr>
        </p:nvSpPr>
        <p:spPr>
          <a:xfrm>
            <a:off x="36786" y="926850"/>
            <a:ext cx="9070428" cy="5931150"/>
          </a:xfrm>
          <a:solidFill>
            <a:schemeClr val="bg1"/>
          </a:solidFill>
        </p:spPr>
        <p:txBody>
          <a:bodyPr>
            <a:noAutofit/>
          </a:bodyPr>
          <a:lstStyle/>
          <a:p>
            <a:pPr>
              <a:lnSpc>
                <a:spcPct val="150000"/>
              </a:lnSpc>
            </a:pPr>
            <a:r>
              <a:rPr lang="en-US" sz="2800" b="1" i="0" u="none" strike="noStrike" baseline="0" dirty="0">
                <a:solidFill>
                  <a:schemeClr val="tx1"/>
                </a:solidFill>
                <a:latin typeface="Calibri" panose="020F0502020204030204" pitchFamily="34" charset="0"/>
                <a:cs typeface="Calibri" panose="020F0502020204030204" pitchFamily="34" charset="0"/>
              </a:rPr>
              <a:t>6.1 (0.5%) </a:t>
            </a:r>
            <a:r>
              <a:rPr lang="en-US" sz="2800" b="0" i="0" u="none" strike="noStrike" baseline="0" dirty="0">
                <a:solidFill>
                  <a:schemeClr val="tx1"/>
                </a:solidFill>
                <a:latin typeface="Calibri" panose="020F0502020204030204" pitchFamily="34" charset="0"/>
                <a:cs typeface="Calibri" panose="020F0502020204030204" pitchFamily="34" charset="0"/>
              </a:rPr>
              <a:t>(</a:t>
            </a:r>
            <a:r>
              <a:rPr lang="en-US" sz="2800" b="0" i="1" u="none" strike="noStrike" baseline="0" dirty="0">
                <a:solidFill>
                  <a:schemeClr val="tx1"/>
                </a:solidFill>
                <a:latin typeface="Calibri" panose="020F0502020204030204" pitchFamily="34" charset="0"/>
                <a:cs typeface="Calibri" panose="020F0502020204030204" pitchFamily="34" charset="0"/>
              </a:rPr>
              <a:t>Countdown Simulator</a:t>
            </a:r>
            <a:r>
              <a:rPr lang="en-US" sz="2800" b="0" i="0" u="none" strike="noStrike" baseline="0" dirty="0">
                <a:solidFill>
                  <a:schemeClr val="tx1"/>
                </a:solidFill>
                <a:latin typeface="Calibri" panose="020F0502020204030204" pitchFamily="34" charset="0"/>
                <a:cs typeface="Calibri" panose="020F0502020204030204" pitchFamily="34" charset="0"/>
              </a:rPr>
              <a:t>) Write a program that prompts the user to enter the number of seconds, displays a message at every second, and terminates when the time expires. </a:t>
            </a:r>
            <a:endParaRPr lang="en-US" sz="28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47410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30</a:t>
            </a:fld>
            <a:endParaRPr lang="en-US" altLang="en-US"/>
          </a:p>
        </p:txBody>
      </p:sp>
      <p:pic>
        <p:nvPicPr>
          <p:cNvPr id="3" name="Picture 2">
            <a:extLst>
              <a:ext uri="{FF2B5EF4-FFF2-40B4-BE49-F238E27FC236}">
                <a16:creationId xmlns:a16="http://schemas.microsoft.com/office/drawing/2014/main" id="{0F3B688F-FB26-9C7C-3617-698B81D12C32}"/>
              </a:ext>
            </a:extLst>
          </p:cNvPr>
          <p:cNvPicPr>
            <a:picLocks noChangeAspect="1"/>
          </p:cNvPicPr>
          <p:nvPr/>
        </p:nvPicPr>
        <p:blipFill>
          <a:blip r:embed="rId2"/>
          <a:srcRect b="6532"/>
          <a:stretch/>
        </p:blipFill>
        <p:spPr>
          <a:xfrm>
            <a:off x="0" y="1025215"/>
            <a:ext cx="9144000" cy="4807570"/>
          </a:xfrm>
          <a:prstGeom prst="rect">
            <a:avLst/>
          </a:prstGeom>
        </p:spPr>
      </p:pic>
    </p:spTree>
    <p:extLst>
      <p:ext uri="{BB962C8B-B14F-4D97-AF65-F5344CB8AC3E}">
        <p14:creationId xmlns:p14="http://schemas.microsoft.com/office/powerpoint/2010/main" val="7330658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31</a:t>
            </a:fld>
            <a:endParaRPr lang="en-US" altLang="en-US"/>
          </a:p>
        </p:txBody>
      </p:sp>
      <p:pic>
        <p:nvPicPr>
          <p:cNvPr id="5" name="Picture 4">
            <a:extLst>
              <a:ext uri="{FF2B5EF4-FFF2-40B4-BE49-F238E27FC236}">
                <a16:creationId xmlns:a16="http://schemas.microsoft.com/office/drawing/2014/main" id="{BBA88A34-588E-0765-1C7A-BFA4C831BE5A}"/>
              </a:ext>
            </a:extLst>
          </p:cNvPr>
          <p:cNvPicPr>
            <a:picLocks noChangeAspect="1"/>
          </p:cNvPicPr>
          <p:nvPr/>
        </p:nvPicPr>
        <p:blipFill>
          <a:blip r:embed="rId2"/>
          <a:srcRect l="30001" r="29755" b="29079"/>
          <a:stretch/>
        </p:blipFill>
        <p:spPr>
          <a:xfrm>
            <a:off x="1081668" y="-61850"/>
            <a:ext cx="6980663" cy="6919850"/>
          </a:xfrm>
          <a:prstGeom prst="rect">
            <a:avLst/>
          </a:prstGeom>
        </p:spPr>
      </p:pic>
    </p:spTree>
    <p:extLst>
      <p:ext uri="{BB962C8B-B14F-4D97-AF65-F5344CB8AC3E}">
        <p14:creationId xmlns:p14="http://schemas.microsoft.com/office/powerpoint/2010/main" val="37338068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32</a:t>
            </a:fld>
            <a:endParaRPr lang="en-US" altLang="en-US"/>
          </a:p>
        </p:txBody>
      </p:sp>
      <p:pic>
        <p:nvPicPr>
          <p:cNvPr id="3" name="Picture 2">
            <a:extLst>
              <a:ext uri="{FF2B5EF4-FFF2-40B4-BE49-F238E27FC236}">
                <a16:creationId xmlns:a16="http://schemas.microsoft.com/office/drawing/2014/main" id="{1B9A6F74-4B4D-9E02-7B6C-D37883C7BAC9}"/>
              </a:ext>
            </a:extLst>
          </p:cNvPr>
          <p:cNvPicPr>
            <a:picLocks noChangeAspect="1"/>
          </p:cNvPicPr>
          <p:nvPr/>
        </p:nvPicPr>
        <p:blipFill>
          <a:blip r:embed="rId2"/>
          <a:srcRect r="45807" b="46416"/>
          <a:stretch/>
        </p:blipFill>
        <p:spPr>
          <a:xfrm>
            <a:off x="0" y="1166966"/>
            <a:ext cx="9144000" cy="5085670"/>
          </a:xfrm>
          <a:prstGeom prst="rect">
            <a:avLst/>
          </a:prstGeom>
        </p:spPr>
      </p:pic>
    </p:spTree>
    <p:extLst>
      <p:ext uri="{BB962C8B-B14F-4D97-AF65-F5344CB8AC3E}">
        <p14:creationId xmlns:p14="http://schemas.microsoft.com/office/powerpoint/2010/main" val="17866995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33</a:t>
            </a:fld>
            <a:endParaRPr lang="en-US" altLang="en-US"/>
          </a:p>
        </p:txBody>
      </p:sp>
      <p:pic>
        <p:nvPicPr>
          <p:cNvPr id="5" name="Picture 4">
            <a:extLst>
              <a:ext uri="{FF2B5EF4-FFF2-40B4-BE49-F238E27FC236}">
                <a16:creationId xmlns:a16="http://schemas.microsoft.com/office/drawing/2014/main" id="{85615655-2187-BE2A-A0B2-7D00940455A7}"/>
              </a:ext>
            </a:extLst>
          </p:cNvPr>
          <p:cNvPicPr>
            <a:picLocks noChangeAspect="1"/>
          </p:cNvPicPr>
          <p:nvPr/>
        </p:nvPicPr>
        <p:blipFill>
          <a:blip r:embed="rId2"/>
          <a:srcRect b="5985"/>
          <a:stretch/>
        </p:blipFill>
        <p:spPr>
          <a:xfrm>
            <a:off x="0" y="2022373"/>
            <a:ext cx="9144000" cy="4835627"/>
          </a:xfrm>
          <a:prstGeom prst="rect">
            <a:avLst/>
          </a:prstGeom>
          <a:ln w="28575">
            <a:solidFill>
              <a:srgbClr val="FF0000"/>
            </a:solidFill>
          </a:ln>
        </p:spPr>
      </p:pic>
      <p:pic>
        <p:nvPicPr>
          <p:cNvPr id="7" name="Picture 6">
            <a:extLst>
              <a:ext uri="{FF2B5EF4-FFF2-40B4-BE49-F238E27FC236}">
                <a16:creationId xmlns:a16="http://schemas.microsoft.com/office/drawing/2014/main" id="{CDDE7D57-2FE0-7E90-A855-A4205739F7AE}"/>
              </a:ext>
            </a:extLst>
          </p:cNvPr>
          <p:cNvPicPr>
            <a:picLocks noChangeAspect="1"/>
          </p:cNvPicPr>
          <p:nvPr/>
        </p:nvPicPr>
        <p:blipFill>
          <a:blip r:embed="rId3"/>
          <a:srcRect t="32331" b="39702"/>
          <a:stretch/>
        </p:blipFill>
        <p:spPr>
          <a:xfrm>
            <a:off x="0" y="0"/>
            <a:ext cx="9144000" cy="1438507"/>
          </a:xfrm>
          <a:prstGeom prst="rect">
            <a:avLst/>
          </a:prstGeom>
          <a:ln w="28575">
            <a:solidFill>
              <a:srgbClr val="FF0000"/>
            </a:solidFill>
          </a:ln>
        </p:spPr>
      </p:pic>
    </p:spTree>
    <p:extLst>
      <p:ext uri="{BB962C8B-B14F-4D97-AF65-F5344CB8AC3E}">
        <p14:creationId xmlns:p14="http://schemas.microsoft.com/office/powerpoint/2010/main" val="16717484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34</a:t>
            </a:fld>
            <a:endParaRPr lang="en-US" altLang="en-US"/>
          </a:p>
        </p:txBody>
      </p:sp>
      <p:sp>
        <p:nvSpPr>
          <p:cNvPr id="3" name="TextBox 2">
            <a:extLst>
              <a:ext uri="{FF2B5EF4-FFF2-40B4-BE49-F238E27FC236}">
                <a16:creationId xmlns:a16="http://schemas.microsoft.com/office/drawing/2014/main" id="{660E6DA3-8DC2-B1E5-5DBD-9331D6A2E4C1}"/>
              </a:ext>
            </a:extLst>
          </p:cNvPr>
          <p:cNvSpPr txBox="1"/>
          <p:nvPr/>
        </p:nvSpPr>
        <p:spPr>
          <a:xfrm>
            <a:off x="0" y="27536"/>
            <a:ext cx="9144000" cy="6740307"/>
          </a:xfrm>
          <a:prstGeom prst="rect">
            <a:avLst/>
          </a:prstGeom>
          <a:noFill/>
        </p:spPr>
        <p:txBody>
          <a:bodyPr wrap="square">
            <a:spAutoFit/>
          </a:bodyPr>
          <a:lstStyle/>
          <a:p>
            <a:pPr marL="0" marR="0">
              <a:spcBef>
                <a:spcPts val="0"/>
              </a:spcBef>
              <a:spcAft>
                <a:spcPts val="0"/>
              </a:spcAft>
            </a:pPr>
            <a:r>
              <a:rPr lang="en-US" sz="1600" b="1" dirty="0">
                <a:solidFill>
                  <a:srgbClr val="7F0055"/>
                </a:solidFill>
                <a:effectLst/>
                <a:latin typeface="Consolas" panose="020B0609020204030204" pitchFamily="49" charset="0"/>
              </a:rPr>
              <a:t>package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class</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main(String[] </a:t>
            </a:r>
            <a:r>
              <a:rPr lang="en-US" sz="1600" dirty="0" err="1">
                <a:solidFill>
                  <a:srgbClr val="6A3E3E"/>
                </a:solidFill>
                <a:effectLst/>
                <a:latin typeface="Consolas" panose="020B0609020204030204" pitchFamily="49" charset="0"/>
              </a:rPr>
              <a:t>args</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dirty="0">
                <a:solidFill>
                  <a:srgbClr val="3F7F5F"/>
                </a:solidFill>
                <a:effectLst/>
                <a:latin typeface="Consolas" panose="020B0609020204030204" pitchFamily="49" charset="0"/>
              </a:rPr>
              <a:t>// Generate a random integer between 1 and 12</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Math.</a:t>
            </a:r>
            <a:r>
              <a:rPr lang="en-US" sz="1600" i="1" dirty="0" err="1">
                <a:solidFill>
                  <a:srgbClr val="000000"/>
                </a:solidFill>
                <a:effectLst/>
                <a:latin typeface="Consolas" panose="020B0609020204030204" pitchFamily="49" charset="0"/>
              </a:rPr>
              <a:t>random</a:t>
            </a:r>
            <a:r>
              <a:rPr lang="en-US" sz="1600" dirty="0">
                <a:solidFill>
                  <a:srgbClr val="000000"/>
                </a:solidFill>
                <a:effectLst/>
                <a:latin typeface="Consolas" panose="020B0609020204030204" pitchFamily="49" charset="0"/>
              </a:rPr>
              <a:t>() * 12) + 1;</a:t>
            </a:r>
          </a:p>
          <a:p>
            <a:pPr marL="0" marR="0">
              <a:spcBef>
                <a:spcPts val="0"/>
              </a:spcBef>
              <a:spcAft>
                <a:spcPts val="0"/>
              </a:spcAft>
            </a:pPr>
            <a:r>
              <a:rPr lang="en-US" sz="1600" dirty="0">
                <a:solidFill>
                  <a:srgbClr val="3F7F5F"/>
                </a:solidFill>
                <a:effectLst/>
                <a:latin typeface="Consolas" panose="020B0609020204030204" pitchFamily="49" charset="0"/>
              </a:rPr>
              <a:t>// Display the corresponding month name using a switch statement</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String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switch</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"January"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"February"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3: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"March"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4: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"April"</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5: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6: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"June"</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7: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"July"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8: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"August"</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9: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"September"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10: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"October"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"November"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"December"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default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"Invalid month"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 </a:t>
            </a:r>
            <a:r>
              <a:rPr lang="en-US" sz="1600" dirty="0">
                <a:solidFill>
                  <a:srgbClr val="3F7F5F"/>
                </a:solidFill>
                <a:effectLst/>
                <a:latin typeface="Consolas" panose="020B0609020204030204" pitchFamily="49" charset="0"/>
              </a:rPr>
              <a:t>// This should never occur</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3F7F5F"/>
                </a:solidFill>
                <a:effectLst/>
                <a:latin typeface="Consolas" panose="020B0609020204030204" pitchFamily="49" charset="0"/>
              </a:rPr>
              <a:t>// Output the randomly generated month number and corresponding month name</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randomly generated month number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corresponding month name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27E89DA0-7194-46C0-7E80-84B4F047D992}"/>
              </a:ext>
            </a:extLst>
          </p:cNvPr>
          <p:cNvSpPr>
            <a:spLocks noChangeArrowheads="1"/>
          </p:cNvSpPr>
          <p:nvPr/>
        </p:nvSpPr>
        <p:spPr bwMode="auto">
          <a:xfrm>
            <a:off x="4572000" y="2166582"/>
            <a:ext cx="4572000"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randomMonthGenerator</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Organizes the class in the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randomMonthGenerator</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public class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RandomMonthGenerator</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Declares the main class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RandomMonthGenerator</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7926864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35</a:t>
            </a:fld>
            <a:endParaRPr lang="en-US" altLang="en-US"/>
          </a:p>
        </p:txBody>
      </p:sp>
      <p:sp>
        <p:nvSpPr>
          <p:cNvPr id="3" name="TextBox 2">
            <a:extLst>
              <a:ext uri="{FF2B5EF4-FFF2-40B4-BE49-F238E27FC236}">
                <a16:creationId xmlns:a16="http://schemas.microsoft.com/office/drawing/2014/main" id="{660E6DA3-8DC2-B1E5-5DBD-9331D6A2E4C1}"/>
              </a:ext>
            </a:extLst>
          </p:cNvPr>
          <p:cNvSpPr txBox="1"/>
          <p:nvPr/>
        </p:nvSpPr>
        <p:spPr>
          <a:xfrm>
            <a:off x="0" y="27536"/>
            <a:ext cx="9144000" cy="6740307"/>
          </a:xfrm>
          <a:prstGeom prst="rect">
            <a:avLst/>
          </a:prstGeom>
          <a:noFill/>
        </p:spPr>
        <p:txBody>
          <a:bodyPr wrap="square">
            <a:spAutoFit/>
          </a:bodyPr>
          <a:lstStyle/>
          <a:p>
            <a:pPr marL="0" marR="0">
              <a:spcBef>
                <a:spcPts val="0"/>
              </a:spcBef>
              <a:spcAft>
                <a:spcPts val="0"/>
              </a:spcAft>
            </a:pPr>
            <a:r>
              <a:rPr lang="en-US" sz="1600" b="1" dirty="0">
                <a:solidFill>
                  <a:srgbClr val="7F0055"/>
                </a:solidFill>
                <a:effectLst/>
                <a:latin typeface="Consolas" panose="020B0609020204030204" pitchFamily="49" charset="0"/>
              </a:rPr>
              <a:t>package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class</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main(String[] </a:t>
            </a:r>
            <a:r>
              <a:rPr lang="en-US" sz="1600" dirty="0" err="1">
                <a:solidFill>
                  <a:srgbClr val="6A3E3E"/>
                </a:solidFill>
                <a:effectLst/>
                <a:latin typeface="Consolas" panose="020B0609020204030204" pitchFamily="49" charset="0"/>
              </a:rPr>
              <a:t>args</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dirty="0">
                <a:solidFill>
                  <a:srgbClr val="3F7F5F"/>
                </a:solidFill>
                <a:effectLst/>
                <a:latin typeface="Consolas" panose="020B0609020204030204" pitchFamily="49" charset="0"/>
              </a:rPr>
              <a:t>// Generate a random integer between 1 and 12</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Math.</a:t>
            </a:r>
            <a:r>
              <a:rPr lang="en-US" sz="1600" i="1" dirty="0" err="1">
                <a:solidFill>
                  <a:srgbClr val="000000"/>
                </a:solidFill>
                <a:effectLst/>
                <a:latin typeface="Consolas" panose="020B0609020204030204" pitchFamily="49" charset="0"/>
              </a:rPr>
              <a:t>random</a:t>
            </a:r>
            <a:r>
              <a:rPr lang="en-US" sz="1600" dirty="0">
                <a:solidFill>
                  <a:srgbClr val="000000"/>
                </a:solidFill>
                <a:effectLst/>
                <a:latin typeface="Consolas" panose="020B0609020204030204" pitchFamily="49" charset="0"/>
              </a:rPr>
              <a:t>() * 12) + 1;</a:t>
            </a:r>
          </a:p>
          <a:p>
            <a:pPr marL="0" marR="0">
              <a:spcBef>
                <a:spcPts val="0"/>
              </a:spcBef>
              <a:spcAft>
                <a:spcPts val="0"/>
              </a:spcAft>
            </a:pPr>
            <a:r>
              <a:rPr lang="en-US" sz="1600" dirty="0">
                <a:solidFill>
                  <a:srgbClr val="3F7F5F"/>
                </a:solidFill>
                <a:effectLst/>
                <a:latin typeface="Consolas" panose="020B0609020204030204" pitchFamily="49" charset="0"/>
              </a:rPr>
              <a:t>// Display the corresponding month name using a switch statement</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String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switch</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"January"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"February"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3: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"March"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4: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"April"</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5: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6: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"June"</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7: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"July"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8: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"August"</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9: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"September"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10: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"October"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"November"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"December"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default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"Invalid month"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 </a:t>
            </a:r>
            <a:r>
              <a:rPr lang="en-US" sz="1600" dirty="0">
                <a:solidFill>
                  <a:srgbClr val="3F7F5F"/>
                </a:solidFill>
                <a:effectLst/>
                <a:latin typeface="Consolas" panose="020B0609020204030204" pitchFamily="49" charset="0"/>
              </a:rPr>
              <a:t>// This should never occur</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3F7F5F"/>
                </a:solidFill>
                <a:effectLst/>
                <a:latin typeface="Consolas" panose="020B0609020204030204" pitchFamily="49" charset="0"/>
              </a:rPr>
              <a:t>// Output the randomly generated month number and corresponding month name</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randomly generated month number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corresponding month name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27E89DA0-7194-46C0-7E80-84B4F047D992}"/>
              </a:ext>
            </a:extLst>
          </p:cNvPr>
          <p:cNvSpPr>
            <a:spLocks noChangeArrowheads="1"/>
          </p:cNvSpPr>
          <p:nvPr/>
        </p:nvSpPr>
        <p:spPr bwMode="auto">
          <a:xfrm>
            <a:off x="4572000" y="1828028"/>
            <a:ext cx="457200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public static void main(String[]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entry point of the program where execution begins.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int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monthNumber</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(int)(</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Math.random</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12) + 1;</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Generates a random integer between 1 and 12 to represent a month.</a:t>
            </a:r>
          </a:p>
        </p:txBody>
      </p:sp>
    </p:spTree>
    <p:extLst>
      <p:ext uri="{BB962C8B-B14F-4D97-AF65-F5344CB8AC3E}">
        <p14:creationId xmlns:p14="http://schemas.microsoft.com/office/powerpoint/2010/main" val="20450252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36</a:t>
            </a:fld>
            <a:endParaRPr lang="en-US" altLang="en-US"/>
          </a:p>
        </p:txBody>
      </p:sp>
      <p:sp>
        <p:nvSpPr>
          <p:cNvPr id="3" name="TextBox 2">
            <a:extLst>
              <a:ext uri="{FF2B5EF4-FFF2-40B4-BE49-F238E27FC236}">
                <a16:creationId xmlns:a16="http://schemas.microsoft.com/office/drawing/2014/main" id="{660E6DA3-8DC2-B1E5-5DBD-9331D6A2E4C1}"/>
              </a:ext>
            </a:extLst>
          </p:cNvPr>
          <p:cNvSpPr txBox="1"/>
          <p:nvPr/>
        </p:nvSpPr>
        <p:spPr>
          <a:xfrm>
            <a:off x="0" y="27536"/>
            <a:ext cx="9144000" cy="6740307"/>
          </a:xfrm>
          <a:prstGeom prst="rect">
            <a:avLst/>
          </a:prstGeom>
          <a:noFill/>
        </p:spPr>
        <p:txBody>
          <a:bodyPr wrap="square">
            <a:spAutoFit/>
          </a:bodyPr>
          <a:lstStyle/>
          <a:p>
            <a:pPr marL="0" marR="0">
              <a:spcBef>
                <a:spcPts val="0"/>
              </a:spcBef>
              <a:spcAft>
                <a:spcPts val="0"/>
              </a:spcAft>
            </a:pPr>
            <a:r>
              <a:rPr lang="en-US" sz="1600" b="1" dirty="0">
                <a:solidFill>
                  <a:srgbClr val="7F0055"/>
                </a:solidFill>
                <a:effectLst/>
                <a:latin typeface="Consolas" panose="020B0609020204030204" pitchFamily="49" charset="0"/>
              </a:rPr>
              <a:t>package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class</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main(String[] </a:t>
            </a:r>
            <a:r>
              <a:rPr lang="en-US" sz="1600" dirty="0" err="1">
                <a:solidFill>
                  <a:srgbClr val="6A3E3E"/>
                </a:solidFill>
                <a:effectLst/>
                <a:latin typeface="Consolas" panose="020B0609020204030204" pitchFamily="49" charset="0"/>
              </a:rPr>
              <a:t>args</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dirty="0">
                <a:solidFill>
                  <a:srgbClr val="3F7F5F"/>
                </a:solidFill>
                <a:effectLst/>
                <a:latin typeface="Consolas" panose="020B0609020204030204" pitchFamily="49" charset="0"/>
              </a:rPr>
              <a:t>// Generate a random integer between 1 and 12</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Math.</a:t>
            </a:r>
            <a:r>
              <a:rPr lang="en-US" sz="1600" i="1" dirty="0" err="1">
                <a:solidFill>
                  <a:srgbClr val="000000"/>
                </a:solidFill>
                <a:effectLst/>
                <a:latin typeface="Consolas" panose="020B0609020204030204" pitchFamily="49" charset="0"/>
              </a:rPr>
              <a:t>random</a:t>
            </a:r>
            <a:r>
              <a:rPr lang="en-US" sz="1600" dirty="0">
                <a:solidFill>
                  <a:srgbClr val="000000"/>
                </a:solidFill>
                <a:effectLst/>
                <a:latin typeface="Consolas" panose="020B0609020204030204" pitchFamily="49" charset="0"/>
              </a:rPr>
              <a:t>() * 12) + 1;</a:t>
            </a:r>
          </a:p>
          <a:p>
            <a:pPr marL="0" marR="0">
              <a:spcBef>
                <a:spcPts val="0"/>
              </a:spcBef>
              <a:spcAft>
                <a:spcPts val="0"/>
              </a:spcAft>
            </a:pPr>
            <a:r>
              <a:rPr lang="en-US" sz="1600" dirty="0">
                <a:solidFill>
                  <a:srgbClr val="3F7F5F"/>
                </a:solidFill>
                <a:effectLst/>
                <a:latin typeface="Consolas" panose="020B0609020204030204" pitchFamily="49" charset="0"/>
              </a:rPr>
              <a:t>// Display the corresponding month name using a switch statement</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String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switch</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"January"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"February"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3: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"March"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4: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"April"</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5: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6: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"June"</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7: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"July"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8: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"August"</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9: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"September"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10: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"October"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"November"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"December"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default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"Invalid month"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 </a:t>
            </a:r>
            <a:r>
              <a:rPr lang="en-US" sz="1600" dirty="0">
                <a:solidFill>
                  <a:srgbClr val="3F7F5F"/>
                </a:solidFill>
                <a:effectLst/>
                <a:latin typeface="Consolas" panose="020B0609020204030204" pitchFamily="49" charset="0"/>
              </a:rPr>
              <a:t>// This should never occur</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3F7F5F"/>
                </a:solidFill>
                <a:effectLst/>
                <a:latin typeface="Consolas" panose="020B0609020204030204" pitchFamily="49" charset="0"/>
              </a:rPr>
              <a:t>// Output the randomly generated month number and corresponding month name</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randomly generated month number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corresponding month name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27E89DA0-7194-46C0-7E80-84B4F047D992}"/>
              </a:ext>
            </a:extLst>
          </p:cNvPr>
          <p:cNvSpPr>
            <a:spLocks noChangeArrowheads="1"/>
          </p:cNvSpPr>
          <p:nvPr/>
        </p:nvSpPr>
        <p:spPr bwMode="auto">
          <a:xfrm>
            <a:off x="4572000" y="1557274"/>
            <a:ext cx="4572000"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String </a:t>
            </a:r>
            <a:r>
              <a:rPr kumimoji="0" lang="en-US" altLang="en-US" sz="21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monthName</a:t>
            </a: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Declares a variable to store the month name corresponding to </a:t>
            </a:r>
            <a:r>
              <a:rPr kumimoji="0" lang="en-US" altLang="en-US" sz="21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monthNumber</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switch (</a:t>
            </a:r>
            <a:r>
              <a:rPr kumimoji="0" lang="en-US" altLang="en-US" sz="21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monthNumber</a:t>
            </a: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 }</a:t>
            </a:r>
            <a:endPar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Matches </a:t>
            </a:r>
            <a:r>
              <a:rPr kumimoji="0" lang="en-US" altLang="en-US" sz="21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monthNumber</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to a month name using a switch statement.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case X: </a:t>
            </a:r>
            <a:r>
              <a:rPr kumimoji="0" lang="en-US" altLang="en-US" sz="21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monthName</a:t>
            </a: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a:t>
            </a:r>
            <a:r>
              <a:rPr kumimoji="0" lang="en-US" altLang="en-US" sz="21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MonthName</a:t>
            </a:r>
            <a:r>
              <a:rPr kumimoji="0" lang="en-US" altLang="en-US" sz="21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break;</a:t>
            </a:r>
            <a:endPar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Assigns the correct month name to </a:t>
            </a:r>
            <a:r>
              <a:rPr kumimoji="0" lang="en-US" altLang="en-US" sz="21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monthName</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based on </a:t>
            </a:r>
            <a:r>
              <a:rPr kumimoji="0" lang="en-US" altLang="en-US" sz="21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monthNumber</a:t>
            </a:r>
            <a:r>
              <a:rPr kumimoji="0" lang="en-US" altLang="en-US" sz="2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21067076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37</a:t>
            </a:fld>
            <a:endParaRPr lang="en-US" altLang="en-US"/>
          </a:p>
        </p:txBody>
      </p:sp>
      <p:sp>
        <p:nvSpPr>
          <p:cNvPr id="3" name="TextBox 2">
            <a:extLst>
              <a:ext uri="{FF2B5EF4-FFF2-40B4-BE49-F238E27FC236}">
                <a16:creationId xmlns:a16="http://schemas.microsoft.com/office/drawing/2014/main" id="{660E6DA3-8DC2-B1E5-5DBD-9331D6A2E4C1}"/>
              </a:ext>
            </a:extLst>
          </p:cNvPr>
          <p:cNvSpPr txBox="1"/>
          <p:nvPr/>
        </p:nvSpPr>
        <p:spPr>
          <a:xfrm>
            <a:off x="0" y="27536"/>
            <a:ext cx="9144000" cy="6740307"/>
          </a:xfrm>
          <a:prstGeom prst="rect">
            <a:avLst/>
          </a:prstGeom>
          <a:noFill/>
        </p:spPr>
        <p:txBody>
          <a:bodyPr wrap="square">
            <a:spAutoFit/>
          </a:bodyPr>
          <a:lstStyle/>
          <a:p>
            <a:pPr marL="0" marR="0">
              <a:spcBef>
                <a:spcPts val="0"/>
              </a:spcBef>
              <a:spcAft>
                <a:spcPts val="0"/>
              </a:spcAft>
            </a:pPr>
            <a:r>
              <a:rPr lang="en-US" sz="1600" b="1" dirty="0">
                <a:solidFill>
                  <a:srgbClr val="7F0055"/>
                </a:solidFill>
                <a:effectLst/>
                <a:latin typeface="Consolas" panose="020B0609020204030204" pitchFamily="49" charset="0"/>
              </a:rPr>
              <a:t>package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class</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main(String[] </a:t>
            </a:r>
            <a:r>
              <a:rPr lang="en-US" sz="1600" dirty="0" err="1">
                <a:solidFill>
                  <a:srgbClr val="6A3E3E"/>
                </a:solidFill>
                <a:effectLst/>
                <a:latin typeface="Consolas" panose="020B0609020204030204" pitchFamily="49" charset="0"/>
              </a:rPr>
              <a:t>args</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dirty="0">
                <a:solidFill>
                  <a:srgbClr val="3F7F5F"/>
                </a:solidFill>
                <a:effectLst/>
                <a:latin typeface="Consolas" panose="020B0609020204030204" pitchFamily="49" charset="0"/>
              </a:rPr>
              <a:t>// Generate a random integer between 1 and 12</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Math.</a:t>
            </a:r>
            <a:r>
              <a:rPr lang="en-US" sz="1600" i="1" dirty="0" err="1">
                <a:solidFill>
                  <a:srgbClr val="000000"/>
                </a:solidFill>
                <a:effectLst/>
                <a:latin typeface="Consolas" panose="020B0609020204030204" pitchFamily="49" charset="0"/>
              </a:rPr>
              <a:t>random</a:t>
            </a:r>
            <a:r>
              <a:rPr lang="en-US" sz="1600" dirty="0">
                <a:solidFill>
                  <a:srgbClr val="000000"/>
                </a:solidFill>
                <a:effectLst/>
                <a:latin typeface="Consolas" panose="020B0609020204030204" pitchFamily="49" charset="0"/>
              </a:rPr>
              <a:t>() * 12) + 1;</a:t>
            </a:r>
          </a:p>
          <a:p>
            <a:pPr marL="0" marR="0">
              <a:spcBef>
                <a:spcPts val="0"/>
              </a:spcBef>
              <a:spcAft>
                <a:spcPts val="0"/>
              </a:spcAft>
            </a:pPr>
            <a:r>
              <a:rPr lang="en-US" sz="1600" dirty="0">
                <a:solidFill>
                  <a:srgbClr val="3F7F5F"/>
                </a:solidFill>
                <a:effectLst/>
                <a:latin typeface="Consolas" panose="020B0609020204030204" pitchFamily="49" charset="0"/>
              </a:rPr>
              <a:t>// Display the corresponding month name using a switch statement</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String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switch</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"January"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"February"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3: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"March"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4: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"April"</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5: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6: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"June"</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7: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"July"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8: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"August"</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9: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"September"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10: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"October"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"November"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"December"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default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"Invalid month"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 </a:t>
            </a:r>
            <a:r>
              <a:rPr lang="en-US" sz="1600" dirty="0">
                <a:solidFill>
                  <a:srgbClr val="3F7F5F"/>
                </a:solidFill>
                <a:effectLst/>
                <a:latin typeface="Consolas" panose="020B0609020204030204" pitchFamily="49" charset="0"/>
              </a:rPr>
              <a:t>// This should never occur</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3F7F5F"/>
                </a:solidFill>
                <a:effectLst/>
                <a:latin typeface="Consolas" panose="020B0609020204030204" pitchFamily="49" charset="0"/>
              </a:rPr>
              <a:t>// Output the randomly generated month number and corresponding month name</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randomly generated month number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corresponding month name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27E89DA0-7194-46C0-7E80-84B4F047D992}"/>
              </a:ext>
            </a:extLst>
          </p:cNvPr>
          <p:cNvSpPr>
            <a:spLocks noChangeArrowheads="1"/>
          </p:cNvSpPr>
          <p:nvPr/>
        </p:nvSpPr>
        <p:spPr bwMode="auto">
          <a:xfrm>
            <a:off x="4572000" y="2028616"/>
            <a:ext cx="4572000"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default: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monthName</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"Invalid month"; break;</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Handles any unexpected values (though this shouldn’t occur).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randomly generated month number is: " +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monthNumber</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Prints the generated month number.</a:t>
            </a:r>
          </a:p>
        </p:txBody>
      </p:sp>
    </p:spTree>
    <p:extLst>
      <p:ext uri="{BB962C8B-B14F-4D97-AF65-F5344CB8AC3E}">
        <p14:creationId xmlns:p14="http://schemas.microsoft.com/office/powerpoint/2010/main" val="10413972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BB7BAB-94D8-D532-8D1E-78B836192588}"/>
              </a:ext>
            </a:extLst>
          </p:cNvPr>
          <p:cNvSpPr>
            <a:spLocks noGrp="1"/>
          </p:cNvSpPr>
          <p:nvPr>
            <p:ph type="sldNum" sz="quarter" idx="11"/>
          </p:nvPr>
        </p:nvSpPr>
        <p:spPr/>
        <p:txBody>
          <a:bodyPr/>
          <a:lstStyle/>
          <a:p>
            <a:pPr>
              <a:defRPr/>
            </a:pPr>
            <a:fld id="{52BAE153-106A-054D-8D30-6B13A2BC7148}" type="slidenum">
              <a:rPr lang="en-US" altLang="en-US" smtClean="0"/>
              <a:pPr>
                <a:defRPr/>
              </a:pPr>
              <a:t>38</a:t>
            </a:fld>
            <a:endParaRPr lang="en-US" altLang="en-US"/>
          </a:p>
        </p:txBody>
      </p:sp>
      <p:sp>
        <p:nvSpPr>
          <p:cNvPr id="3" name="TextBox 2">
            <a:extLst>
              <a:ext uri="{FF2B5EF4-FFF2-40B4-BE49-F238E27FC236}">
                <a16:creationId xmlns:a16="http://schemas.microsoft.com/office/drawing/2014/main" id="{660E6DA3-8DC2-B1E5-5DBD-9331D6A2E4C1}"/>
              </a:ext>
            </a:extLst>
          </p:cNvPr>
          <p:cNvSpPr txBox="1"/>
          <p:nvPr/>
        </p:nvSpPr>
        <p:spPr>
          <a:xfrm>
            <a:off x="0" y="27536"/>
            <a:ext cx="9144000" cy="6740307"/>
          </a:xfrm>
          <a:prstGeom prst="rect">
            <a:avLst/>
          </a:prstGeom>
          <a:noFill/>
        </p:spPr>
        <p:txBody>
          <a:bodyPr wrap="square">
            <a:spAutoFit/>
          </a:bodyPr>
          <a:lstStyle/>
          <a:p>
            <a:pPr marL="0" marR="0">
              <a:spcBef>
                <a:spcPts val="0"/>
              </a:spcBef>
              <a:spcAft>
                <a:spcPts val="0"/>
              </a:spcAft>
            </a:pPr>
            <a:r>
              <a:rPr lang="en-US" sz="1600" b="1" dirty="0">
                <a:solidFill>
                  <a:srgbClr val="7F0055"/>
                </a:solidFill>
                <a:effectLst/>
                <a:latin typeface="Consolas" panose="020B0609020204030204" pitchFamily="49" charset="0"/>
              </a:rPr>
              <a:t>package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class</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RandomMonthGenerator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main(String[] </a:t>
            </a:r>
            <a:r>
              <a:rPr lang="en-US" sz="1600" dirty="0" err="1">
                <a:solidFill>
                  <a:srgbClr val="6A3E3E"/>
                </a:solidFill>
                <a:effectLst/>
                <a:latin typeface="Consolas" panose="020B0609020204030204" pitchFamily="49" charset="0"/>
              </a:rPr>
              <a:t>args</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dirty="0">
                <a:solidFill>
                  <a:srgbClr val="3F7F5F"/>
                </a:solidFill>
                <a:effectLst/>
                <a:latin typeface="Consolas" panose="020B0609020204030204" pitchFamily="49" charset="0"/>
              </a:rPr>
              <a:t>// Generate a random integer between 1 and 12</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Math.</a:t>
            </a:r>
            <a:r>
              <a:rPr lang="en-US" sz="1600" i="1" dirty="0" err="1">
                <a:solidFill>
                  <a:srgbClr val="000000"/>
                </a:solidFill>
                <a:effectLst/>
                <a:latin typeface="Consolas" panose="020B0609020204030204" pitchFamily="49" charset="0"/>
              </a:rPr>
              <a:t>random</a:t>
            </a:r>
            <a:r>
              <a:rPr lang="en-US" sz="1600" dirty="0">
                <a:solidFill>
                  <a:srgbClr val="000000"/>
                </a:solidFill>
                <a:effectLst/>
                <a:latin typeface="Consolas" panose="020B0609020204030204" pitchFamily="49" charset="0"/>
              </a:rPr>
              <a:t>() * 12) + 1;</a:t>
            </a:r>
          </a:p>
          <a:p>
            <a:pPr marL="0" marR="0">
              <a:spcBef>
                <a:spcPts val="0"/>
              </a:spcBef>
              <a:spcAft>
                <a:spcPts val="0"/>
              </a:spcAft>
            </a:pPr>
            <a:r>
              <a:rPr lang="en-US" sz="1600" dirty="0">
                <a:solidFill>
                  <a:srgbClr val="3F7F5F"/>
                </a:solidFill>
                <a:effectLst/>
                <a:latin typeface="Consolas" panose="020B0609020204030204" pitchFamily="49" charset="0"/>
              </a:rPr>
              <a:t>// Display the corresponding month name using a switch statement</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String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switch</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"January"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"February"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3: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"March"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4: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"April"</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5: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"May"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6: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"June"</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7: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"July"</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8: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"August"</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9: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"September"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10: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"October"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11: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"November"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case</a:t>
            </a:r>
            <a:r>
              <a:rPr lang="en-US" sz="1600" dirty="0">
                <a:solidFill>
                  <a:srgbClr val="000000"/>
                </a:solidFill>
                <a:effectLst/>
                <a:latin typeface="Consolas" panose="020B0609020204030204" pitchFamily="49" charset="0"/>
              </a:rPr>
              <a:t> 12: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"December"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default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"Invalid month"</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break</a:t>
            </a:r>
            <a:r>
              <a:rPr lang="en-US" sz="1600" dirty="0">
                <a:solidFill>
                  <a:srgbClr val="000000"/>
                </a:solidFill>
                <a:effectLst/>
                <a:latin typeface="Consolas" panose="020B0609020204030204" pitchFamily="49" charset="0"/>
              </a:rPr>
              <a:t>; </a:t>
            </a:r>
            <a:r>
              <a:rPr lang="en-US" sz="1600" dirty="0">
                <a:solidFill>
                  <a:srgbClr val="3F7F5F"/>
                </a:solidFill>
                <a:effectLst/>
                <a:latin typeface="Consolas" panose="020B0609020204030204" pitchFamily="49" charset="0"/>
              </a:rPr>
              <a:t>// This should never occur</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3F7F5F"/>
                </a:solidFill>
                <a:effectLst/>
                <a:latin typeface="Consolas" panose="020B0609020204030204" pitchFamily="49" charset="0"/>
              </a:rPr>
              <a:t>// Output the randomly generated month number and corresponding month name</a:t>
            </a:r>
            <a:endParaRPr lang="en-US" sz="1600" dirty="0">
              <a:solidFill>
                <a:srgbClr val="000000"/>
              </a:solidFill>
              <a:effectLst/>
              <a:latin typeface="Consolas" panose="020B0609020204030204" pitchFamily="49" charset="0"/>
            </a:endParaRP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randomly generated month number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monthNumber</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err="1">
                <a:solidFill>
                  <a:srgbClr val="000000"/>
                </a:solidFill>
                <a:effectLst/>
                <a:latin typeface="Consolas" panose="020B0609020204030204" pitchFamily="49" charset="0"/>
              </a:rPr>
              <a:t>System.</a:t>
            </a:r>
            <a:r>
              <a:rPr lang="en-US" sz="1600" b="1" i="1" dirty="0" err="1">
                <a:solidFill>
                  <a:srgbClr val="0000C0"/>
                </a:solidFill>
                <a:effectLst/>
                <a:latin typeface="Consolas" panose="020B0609020204030204" pitchFamily="49" charset="0"/>
              </a:rPr>
              <a:t>out</a:t>
            </a:r>
            <a:r>
              <a:rPr lang="en-US" sz="1600" dirty="0" err="1">
                <a:solidFill>
                  <a:srgbClr val="000000"/>
                </a:solidFill>
                <a:effectLst/>
                <a:latin typeface="Consolas" panose="020B0609020204030204" pitchFamily="49" charset="0"/>
              </a:rPr>
              <a:t>.println</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corresponding month name is: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monthName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27E89DA0-7194-46C0-7E80-84B4F047D992}"/>
              </a:ext>
            </a:extLst>
          </p:cNvPr>
          <p:cNvSpPr>
            <a:spLocks noChangeArrowheads="1"/>
          </p:cNvSpPr>
          <p:nvPr/>
        </p:nvSpPr>
        <p:spPr bwMode="auto">
          <a:xfrm>
            <a:off x="4572000" y="2536447"/>
            <a:ext cx="4572000" cy="1785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corresponding month name is: " +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monthName</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Prints the corresponding month name.</a:t>
            </a:r>
          </a:p>
        </p:txBody>
      </p:sp>
    </p:spTree>
    <p:extLst>
      <p:ext uri="{BB962C8B-B14F-4D97-AF65-F5344CB8AC3E}">
        <p14:creationId xmlns:p14="http://schemas.microsoft.com/office/powerpoint/2010/main" val="42863740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F60F13F-33BB-90BD-F75F-BC92E4C0535D}"/>
              </a:ext>
            </a:extLst>
          </p:cNvPr>
          <p:cNvSpPr>
            <a:spLocks noGrp="1"/>
          </p:cNvSpPr>
          <p:nvPr>
            <p:ph type="sldNum" sz="quarter" idx="11"/>
          </p:nvPr>
        </p:nvSpPr>
        <p:spPr/>
        <p:txBody>
          <a:bodyPr/>
          <a:lstStyle/>
          <a:p>
            <a:pPr>
              <a:defRPr/>
            </a:pPr>
            <a:fld id="{52BAE153-106A-054D-8D30-6B13A2BC7148}" type="slidenum">
              <a:rPr lang="en-US" altLang="en-US" smtClean="0"/>
              <a:pPr>
                <a:defRPr/>
              </a:pPr>
              <a:t>39</a:t>
            </a:fld>
            <a:endParaRPr lang="en-US" altLang="en-US"/>
          </a:p>
        </p:txBody>
      </p:sp>
      <p:sp>
        <p:nvSpPr>
          <p:cNvPr id="6" name="TextBox 5">
            <a:extLst>
              <a:ext uri="{FF2B5EF4-FFF2-40B4-BE49-F238E27FC236}">
                <a16:creationId xmlns:a16="http://schemas.microsoft.com/office/drawing/2014/main" id="{E51CD5B3-5821-94B7-6F7F-1DCBD7BF8D46}"/>
              </a:ext>
            </a:extLst>
          </p:cNvPr>
          <p:cNvSpPr txBox="1"/>
          <p:nvPr/>
        </p:nvSpPr>
        <p:spPr>
          <a:xfrm>
            <a:off x="0" y="-11151"/>
            <a:ext cx="9144000" cy="4832092"/>
          </a:xfrm>
          <a:prstGeom prst="rect">
            <a:avLst/>
          </a:prstGeom>
          <a:solidFill>
            <a:schemeClr val="bg1"/>
          </a:solidFill>
        </p:spPr>
        <p:txBody>
          <a:bodyPr wrap="square">
            <a:spAutoFit/>
          </a:bodyPr>
          <a:lstStyle/>
          <a:p>
            <a:r>
              <a:rPr lang="en-US" sz="2800" b="1" i="0" u="none" strike="noStrike" baseline="0" dirty="0">
                <a:solidFill>
                  <a:srgbClr val="000000"/>
                </a:solidFill>
                <a:latin typeface="Calibri" panose="020F0502020204030204" pitchFamily="34" charset="0"/>
                <a:cs typeface="Calibri" panose="020F0502020204030204" pitchFamily="34" charset="0"/>
              </a:rPr>
              <a:t>6.3 (1%) </a:t>
            </a:r>
            <a:r>
              <a:rPr lang="en-US" sz="2800" b="0" i="0" u="none" strike="noStrike" baseline="0" dirty="0">
                <a:solidFill>
                  <a:srgbClr val="000000"/>
                </a:solidFill>
                <a:latin typeface="Calibri" panose="020F0502020204030204" pitchFamily="34" charset="0"/>
                <a:cs typeface="Calibri" panose="020F0502020204030204" pitchFamily="34" charset="0"/>
              </a:rPr>
              <a:t>(</a:t>
            </a:r>
            <a:r>
              <a:rPr lang="en-US" sz="2800" b="0" i="1" u="none" strike="noStrike" baseline="0" dirty="0">
                <a:solidFill>
                  <a:srgbClr val="000000"/>
                </a:solidFill>
                <a:latin typeface="Calibri" panose="020F0502020204030204" pitchFamily="34" charset="0"/>
                <a:cs typeface="Calibri" panose="020F0502020204030204" pitchFamily="34" charset="0"/>
              </a:rPr>
              <a:t>Basic Strings Exercises</a:t>
            </a:r>
            <a:r>
              <a:rPr lang="en-US" sz="2800" b="0" i="0" u="none" strike="noStrike" baseline="0" dirty="0">
                <a:solidFill>
                  <a:srgbClr val="000000"/>
                </a:solidFill>
                <a:latin typeface="Calibri" panose="020F0502020204030204" pitchFamily="34" charset="0"/>
                <a:cs typeface="Calibri" panose="020F0502020204030204" pitchFamily="34" charset="0"/>
              </a:rPr>
              <a:t>) Write a program to perform the following string operations.</a:t>
            </a:r>
          </a:p>
          <a:p>
            <a:r>
              <a:rPr lang="en-US" sz="2800" b="1" i="0" u="none" strike="noStrike" baseline="0" dirty="0">
                <a:solidFill>
                  <a:srgbClr val="000000"/>
                </a:solidFill>
                <a:latin typeface="Calibri" panose="020F0502020204030204" pitchFamily="34" charset="0"/>
                <a:cs typeface="Calibri" panose="020F0502020204030204" pitchFamily="34" charset="0"/>
              </a:rPr>
              <a:t>Hint: </a:t>
            </a:r>
            <a:r>
              <a:rPr lang="en-US" sz="2800" b="0" i="0" u="none" strike="noStrike" baseline="0" dirty="0">
                <a:solidFill>
                  <a:srgbClr val="000000"/>
                </a:solidFill>
                <a:latin typeface="Calibri" panose="020F0502020204030204" pitchFamily="34" charset="0"/>
                <a:cs typeface="Calibri" panose="020F0502020204030204" pitchFamily="34" charset="0"/>
              </a:rPr>
              <a:t>check out the ‘Lecture 4 Slides - Program constructs’ and the String class methods in Java API.</a:t>
            </a:r>
          </a:p>
          <a:p>
            <a:r>
              <a:rPr lang="en-US" sz="2800" b="0" i="0" u="none" strike="noStrike" baseline="0" dirty="0">
                <a:solidFill>
                  <a:srgbClr val="000000"/>
                </a:solidFill>
                <a:latin typeface="Calibri" panose="020F0502020204030204" pitchFamily="34" charset="0"/>
                <a:cs typeface="Calibri" panose="020F0502020204030204" pitchFamily="34" charset="0"/>
              </a:rPr>
              <a:t>• Combine string "north" and string "</a:t>
            </a:r>
            <a:r>
              <a:rPr lang="en-US" sz="2800" b="0" i="0" u="none" strike="noStrike" baseline="0" dirty="0" err="1">
                <a:solidFill>
                  <a:srgbClr val="000000"/>
                </a:solidFill>
                <a:latin typeface="Calibri" panose="020F0502020204030204" pitchFamily="34" charset="0"/>
                <a:cs typeface="Calibri" panose="020F0502020204030204" pitchFamily="34" charset="0"/>
              </a:rPr>
              <a:t>sydney</a:t>
            </a:r>
            <a:r>
              <a:rPr lang="en-US" sz="2800" b="0" i="0" u="none" strike="noStrike" baseline="0" dirty="0">
                <a:solidFill>
                  <a:srgbClr val="000000"/>
                </a:solidFill>
                <a:latin typeface="Calibri" panose="020F0502020204030204" pitchFamily="34" charset="0"/>
                <a:cs typeface="Calibri" panose="020F0502020204030204" pitchFamily="34" charset="0"/>
              </a:rPr>
              <a:t>" to display "NORTH SYDNEY". Note that the result must have a space between "NORTH" and "SYDNEY".</a:t>
            </a:r>
          </a:p>
          <a:p>
            <a:r>
              <a:rPr lang="en-US" sz="2800" b="0" i="0" u="none" strike="noStrike" baseline="0" dirty="0">
                <a:solidFill>
                  <a:srgbClr val="000000"/>
                </a:solidFill>
                <a:latin typeface="Calibri" panose="020F0502020204030204" pitchFamily="34" charset="0"/>
                <a:cs typeface="Calibri" panose="020F0502020204030204" pitchFamily="34" charset="0"/>
              </a:rPr>
              <a:t>• Then the program displays the string length and its last character.</a:t>
            </a:r>
          </a:p>
          <a:p>
            <a:r>
              <a:rPr lang="en-US" sz="2800" b="0" i="0" u="none" strike="noStrike" baseline="0" dirty="0">
                <a:solidFill>
                  <a:srgbClr val="000000"/>
                </a:solidFill>
                <a:latin typeface="Calibri" panose="020F0502020204030204" pitchFamily="34" charset="0"/>
                <a:cs typeface="Calibri" panose="020F0502020204030204" pitchFamily="34" charset="0"/>
              </a:rPr>
              <a:t>• Finally, the program changes the string to "NORTH SHORE" and displays it to the console. </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32542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4</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sz="4000" b="1" dirty="0">
                <a:latin typeface="Calibri" panose="020F0502020204030204" pitchFamily="34" charset="0"/>
                <a:cs typeface="Calibri" panose="020F0502020204030204" pitchFamily="34" charset="0"/>
              </a:rPr>
              <a:t>Task completion (3%)</a:t>
            </a:r>
          </a:p>
        </p:txBody>
      </p:sp>
      <p:pic>
        <p:nvPicPr>
          <p:cNvPr id="6" name="Picture 5">
            <a:extLst>
              <a:ext uri="{FF2B5EF4-FFF2-40B4-BE49-F238E27FC236}">
                <a16:creationId xmlns:a16="http://schemas.microsoft.com/office/drawing/2014/main" id="{704C3C71-5470-ED08-C5EF-0BA72FA2CBBC}"/>
              </a:ext>
            </a:extLst>
          </p:cNvPr>
          <p:cNvPicPr>
            <a:picLocks noChangeAspect="1"/>
          </p:cNvPicPr>
          <p:nvPr/>
        </p:nvPicPr>
        <p:blipFill>
          <a:blip r:embed="rId2"/>
          <a:srcRect r="64368" b="34521"/>
          <a:stretch/>
        </p:blipFill>
        <p:spPr>
          <a:xfrm>
            <a:off x="0" y="857250"/>
            <a:ext cx="5717628" cy="5910137"/>
          </a:xfrm>
          <a:prstGeom prst="rect">
            <a:avLst/>
          </a:prstGeom>
        </p:spPr>
      </p:pic>
    </p:spTree>
    <p:extLst>
      <p:ext uri="{BB962C8B-B14F-4D97-AF65-F5344CB8AC3E}">
        <p14:creationId xmlns:p14="http://schemas.microsoft.com/office/powerpoint/2010/main" val="19748940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40</a:t>
            </a:fld>
            <a:endParaRPr lang="en-US" altLang="en-US"/>
          </a:p>
        </p:txBody>
      </p:sp>
      <p:pic>
        <p:nvPicPr>
          <p:cNvPr id="6" name="Picture 5">
            <a:extLst>
              <a:ext uri="{FF2B5EF4-FFF2-40B4-BE49-F238E27FC236}">
                <a16:creationId xmlns:a16="http://schemas.microsoft.com/office/drawing/2014/main" id="{308EDD51-CA6D-0D8B-B208-B455B5881A25}"/>
              </a:ext>
            </a:extLst>
          </p:cNvPr>
          <p:cNvPicPr>
            <a:picLocks noChangeAspect="1"/>
          </p:cNvPicPr>
          <p:nvPr/>
        </p:nvPicPr>
        <p:blipFill>
          <a:blip r:embed="rId2"/>
          <a:srcRect r="64390" b="11301"/>
          <a:stretch/>
        </p:blipFill>
        <p:spPr>
          <a:xfrm>
            <a:off x="0" y="0"/>
            <a:ext cx="4850780" cy="6796492"/>
          </a:xfrm>
          <a:prstGeom prst="rect">
            <a:avLst/>
          </a:prstGeom>
        </p:spPr>
      </p:pic>
    </p:spTree>
    <p:extLst>
      <p:ext uri="{BB962C8B-B14F-4D97-AF65-F5344CB8AC3E}">
        <p14:creationId xmlns:p14="http://schemas.microsoft.com/office/powerpoint/2010/main" val="1183146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41</a:t>
            </a:fld>
            <a:endParaRPr lang="en-US" altLang="en-US"/>
          </a:p>
        </p:txBody>
      </p:sp>
      <p:pic>
        <p:nvPicPr>
          <p:cNvPr id="3" name="Picture 2">
            <a:extLst>
              <a:ext uri="{FF2B5EF4-FFF2-40B4-BE49-F238E27FC236}">
                <a16:creationId xmlns:a16="http://schemas.microsoft.com/office/drawing/2014/main" id="{96E989DD-9DEB-CE85-5D76-2DEE5290EFE2}"/>
              </a:ext>
            </a:extLst>
          </p:cNvPr>
          <p:cNvPicPr>
            <a:picLocks noChangeAspect="1"/>
          </p:cNvPicPr>
          <p:nvPr/>
        </p:nvPicPr>
        <p:blipFill>
          <a:blip r:embed="rId2"/>
          <a:srcRect l="22561" t="460" r="22805" b="6315"/>
          <a:stretch/>
        </p:blipFill>
        <p:spPr>
          <a:xfrm>
            <a:off x="0" y="1"/>
            <a:ext cx="7145078" cy="6858000"/>
          </a:xfrm>
          <a:prstGeom prst="rect">
            <a:avLst/>
          </a:prstGeom>
        </p:spPr>
      </p:pic>
    </p:spTree>
    <p:extLst>
      <p:ext uri="{BB962C8B-B14F-4D97-AF65-F5344CB8AC3E}">
        <p14:creationId xmlns:p14="http://schemas.microsoft.com/office/powerpoint/2010/main" val="8954281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42</a:t>
            </a:fld>
            <a:endParaRPr lang="en-US" altLang="en-US"/>
          </a:p>
        </p:txBody>
      </p:sp>
      <p:pic>
        <p:nvPicPr>
          <p:cNvPr id="5" name="Picture 4">
            <a:extLst>
              <a:ext uri="{FF2B5EF4-FFF2-40B4-BE49-F238E27FC236}">
                <a16:creationId xmlns:a16="http://schemas.microsoft.com/office/drawing/2014/main" id="{357BCCF1-8EED-1174-F33B-5D4FC5063D6B}"/>
              </a:ext>
            </a:extLst>
          </p:cNvPr>
          <p:cNvPicPr>
            <a:picLocks noChangeAspect="1"/>
          </p:cNvPicPr>
          <p:nvPr/>
        </p:nvPicPr>
        <p:blipFill>
          <a:blip r:embed="rId2"/>
          <a:srcRect r="54512" b="5230"/>
          <a:stretch/>
        </p:blipFill>
        <p:spPr>
          <a:xfrm>
            <a:off x="0" y="0"/>
            <a:ext cx="5843239" cy="6847791"/>
          </a:xfrm>
          <a:prstGeom prst="rect">
            <a:avLst/>
          </a:prstGeom>
        </p:spPr>
      </p:pic>
    </p:spTree>
    <p:extLst>
      <p:ext uri="{BB962C8B-B14F-4D97-AF65-F5344CB8AC3E}">
        <p14:creationId xmlns:p14="http://schemas.microsoft.com/office/powerpoint/2010/main" val="399088412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43</a:t>
            </a:fld>
            <a:endParaRPr lang="en-US" altLang="en-US"/>
          </a:p>
        </p:txBody>
      </p:sp>
      <p:pic>
        <p:nvPicPr>
          <p:cNvPr id="3" name="Picture 2">
            <a:extLst>
              <a:ext uri="{FF2B5EF4-FFF2-40B4-BE49-F238E27FC236}">
                <a16:creationId xmlns:a16="http://schemas.microsoft.com/office/drawing/2014/main" id="{C70666C7-BCD6-E464-94A7-D6E4BF46C098}"/>
              </a:ext>
            </a:extLst>
          </p:cNvPr>
          <p:cNvPicPr>
            <a:picLocks noChangeAspect="1"/>
          </p:cNvPicPr>
          <p:nvPr/>
        </p:nvPicPr>
        <p:blipFill>
          <a:blip r:embed="rId2"/>
          <a:srcRect l="30244" t="1" r="30000" b="28428"/>
          <a:stretch/>
        </p:blipFill>
        <p:spPr>
          <a:xfrm>
            <a:off x="-1" y="0"/>
            <a:ext cx="6757639" cy="6843144"/>
          </a:xfrm>
          <a:prstGeom prst="rect">
            <a:avLst/>
          </a:prstGeom>
        </p:spPr>
      </p:pic>
    </p:spTree>
    <p:extLst>
      <p:ext uri="{BB962C8B-B14F-4D97-AF65-F5344CB8AC3E}">
        <p14:creationId xmlns:p14="http://schemas.microsoft.com/office/powerpoint/2010/main" val="31050879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44</a:t>
            </a:fld>
            <a:endParaRPr lang="en-US" altLang="en-US"/>
          </a:p>
        </p:txBody>
      </p:sp>
      <p:pic>
        <p:nvPicPr>
          <p:cNvPr id="5" name="Picture 4">
            <a:extLst>
              <a:ext uri="{FF2B5EF4-FFF2-40B4-BE49-F238E27FC236}">
                <a16:creationId xmlns:a16="http://schemas.microsoft.com/office/drawing/2014/main" id="{514626AE-9F23-DBD6-FED4-39EEC0A25F0C}"/>
              </a:ext>
            </a:extLst>
          </p:cNvPr>
          <p:cNvPicPr>
            <a:picLocks noChangeAspect="1"/>
          </p:cNvPicPr>
          <p:nvPr/>
        </p:nvPicPr>
        <p:blipFill>
          <a:blip r:embed="rId2"/>
          <a:srcRect b="58130"/>
          <a:stretch/>
        </p:blipFill>
        <p:spPr>
          <a:xfrm>
            <a:off x="0" y="0"/>
            <a:ext cx="9144000" cy="2153579"/>
          </a:xfrm>
          <a:prstGeom prst="rect">
            <a:avLst/>
          </a:prstGeom>
          <a:ln w="28575">
            <a:solidFill>
              <a:srgbClr val="FF0000"/>
            </a:solidFill>
          </a:ln>
        </p:spPr>
      </p:pic>
      <p:pic>
        <p:nvPicPr>
          <p:cNvPr id="7" name="Picture 6">
            <a:extLst>
              <a:ext uri="{FF2B5EF4-FFF2-40B4-BE49-F238E27FC236}">
                <a16:creationId xmlns:a16="http://schemas.microsoft.com/office/drawing/2014/main" id="{FB4171E3-E226-20AB-E0B8-1B0233044FAC}"/>
              </a:ext>
            </a:extLst>
          </p:cNvPr>
          <p:cNvPicPr>
            <a:picLocks noChangeAspect="1"/>
          </p:cNvPicPr>
          <p:nvPr/>
        </p:nvPicPr>
        <p:blipFill>
          <a:blip r:embed="rId3"/>
          <a:srcRect b="10434"/>
          <a:stretch/>
        </p:blipFill>
        <p:spPr>
          <a:xfrm>
            <a:off x="0" y="2251152"/>
            <a:ext cx="9144000" cy="4606848"/>
          </a:xfrm>
          <a:prstGeom prst="rect">
            <a:avLst/>
          </a:prstGeom>
          <a:ln w="28575">
            <a:solidFill>
              <a:srgbClr val="FF0000"/>
            </a:solidFill>
          </a:ln>
        </p:spPr>
      </p:pic>
    </p:spTree>
    <p:extLst>
      <p:ext uri="{BB962C8B-B14F-4D97-AF65-F5344CB8AC3E}">
        <p14:creationId xmlns:p14="http://schemas.microsoft.com/office/powerpoint/2010/main" val="12902980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45</a:t>
            </a:fld>
            <a:endParaRPr lang="en-US" altLang="en-US"/>
          </a:p>
        </p:txBody>
      </p:sp>
      <p:pic>
        <p:nvPicPr>
          <p:cNvPr id="3" name="Picture 2">
            <a:extLst>
              <a:ext uri="{FF2B5EF4-FFF2-40B4-BE49-F238E27FC236}">
                <a16:creationId xmlns:a16="http://schemas.microsoft.com/office/drawing/2014/main" id="{1CEB0BCF-87FA-FDBF-8141-131EA222B441}"/>
              </a:ext>
            </a:extLst>
          </p:cNvPr>
          <p:cNvPicPr>
            <a:picLocks noChangeAspect="1"/>
          </p:cNvPicPr>
          <p:nvPr/>
        </p:nvPicPr>
        <p:blipFill>
          <a:blip r:embed="rId2"/>
          <a:srcRect t="8049" b="39485"/>
          <a:stretch/>
        </p:blipFill>
        <p:spPr>
          <a:xfrm>
            <a:off x="0" y="2079702"/>
            <a:ext cx="9144000" cy="2698595"/>
          </a:xfrm>
          <a:prstGeom prst="rect">
            <a:avLst/>
          </a:prstGeom>
          <a:ln w="28575">
            <a:solidFill>
              <a:srgbClr val="FF0000"/>
            </a:solidFill>
          </a:ln>
        </p:spPr>
      </p:pic>
    </p:spTree>
    <p:extLst>
      <p:ext uri="{BB962C8B-B14F-4D97-AF65-F5344CB8AC3E}">
        <p14:creationId xmlns:p14="http://schemas.microsoft.com/office/powerpoint/2010/main" val="27988851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46</a:t>
            </a:fld>
            <a:endParaRPr lang="en-US" altLang="en-US"/>
          </a:p>
        </p:txBody>
      </p:sp>
      <p:sp>
        <p:nvSpPr>
          <p:cNvPr id="5" name="TextBox 4">
            <a:extLst>
              <a:ext uri="{FF2B5EF4-FFF2-40B4-BE49-F238E27FC236}">
                <a16:creationId xmlns:a16="http://schemas.microsoft.com/office/drawing/2014/main" id="{DA707A38-D9AB-537C-0951-D4D0039DF501}"/>
              </a:ext>
            </a:extLst>
          </p:cNvPr>
          <p:cNvSpPr txBox="1"/>
          <p:nvPr/>
        </p:nvSpPr>
        <p:spPr>
          <a:xfrm>
            <a:off x="0" y="0"/>
            <a:ext cx="9144000" cy="5632311"/>
          </a:xfrm>
          <a:prstGeom prst="rect">
            <a:avLst/>
          </a:prstGeom>
          <a:no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3F7F5F"/>
                </a:solidFill>
                <a:effectLst/>
                <a:latin typeface="Consolas" panose="020B0609020204030204" pitchFamily="49" charset="0"/>
              </a:rPr>
              <a:t>// Combine the strings "north" and "</a:t>
            </a:r>
            <a:r>
              <a:rPr lang="en-US" sz="1800" u="sng" dirty="0" err="1">
                <a:solidFill>
                  <a:srgbClr val="3F7F5F"/>
                </a:solidFill>
                <a:effectLst/>
                <a:latin typeface="Consolas" panose="020B0609020204030204" pitchFamily="49" charset="0"/>
              </a:rPr>
              <a:t>sydney</a:t>
            </a:r>
            <a:r>
              <a:rPr lang="en-US" sz="1800" dirty="0">
                <a:solidFill>
                  <a:srgbClr val="3F7F5F"/>
                </a:solidFill>
                <a:effectLst/>
                <a:latin typeface="Consolas" panose="020B0609020204030204" pitchFamily="49" charset="0"/>
              </a:rPr>
              <a:t>" to "NORTH SYDNEY"</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a:t>
            </a:r>
            <a:r>
              <a:rPr lang="en-US" sz="1800" dirty="0" err="1">
                <a:solidFill>
                  <a:srgbClr val="2A00FF"/>
                </a:solidFill>
                <a:effectLst/>
                <a:latin typeface="Consolas" panose="020B0609020204030204" pitchFamily="49" charset="0"/>
              </a:rPr>
              <a:t>sydney</a:t>
            </a:r>
            <a:r>
              <a:rPr lang="en-US" sz="1800" dirty="0">
                <a:solidFill>
                  <a:srgbClr val="2A00FF"/>
                </a:solidFill>
                <a:effectLst/>
                <a:latin typeface="Consolas" panose="020B0609020204030204" pitchFamily="49" charset="0"/>
              </a:rPr>
              <a: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.toUpperCase() + </a:t>
            </a:r>
            <a:r>
              <a:rPr lang="en-US" sz="1800" dirty="0">
                <a:solidFill>
                  <a:srgbClr val="2A00FF"/>
                </a:solidFill>
                <a:effectLst/>
                <a:latin typeface="Consolas" panose="020B0609020204030204" pitchFamily="49" charset="0"/>
              </a:rPr>
              <a:t>"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.toUpperCase();</a:t>
            </a:r>
          </a:p>
          <a:p>
            <a:pPr marL="0" marR="0">
              <a:spcBef>
                <a:spcPts val="0"/>
              </a:spcBef>
              <a:spcAft>
                <a:spcPts val="0"/>
              </a:spcAft>
            </a:pPr>
            <a:r>
              <a:rPr lang="en-US" sz="1800" dirty="0">
                <a:solidFill>
                  <a:srgbClr val="3F7F5F"/>
                </a:solidFill>
                <a:effectLst/>
                <a:latin typeface="Consolas" panose="020B0609020204030204" pitchFamily="49" charset="0"/>
              </a:rPr>
              <a:t>// Display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length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"Length of Combined String: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last character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char</a:t>
            </a:r>
            <a:r>
              <a:rPr lang="en-US" sz="1800" dirty="0">
                <a:solidFill>
                  <a:srgbClr val="000000"/>
                </a:solidFill>
                <a:effectLst/>
                <a:latin typeface="Consolas" panose="020B0609020204030204" pitchFamily="49" charset="0"/>
              </a:rPr>
              <a:t>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.charAt</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- 1);</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"Last Character of 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Change the string to "NORTH SHORE" and display it</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 SHORE"</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"Updated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353961" y="5286561"/>
            <a:ext cx="8790039" cy="156966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package </a:t>
            </a:r>
            <a:r>
              <a:rPr kumimoji="0" lang="en-US" altLang="en-US" sz="24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basicStringOperations</a:t>
            </a: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Defines the package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basicStringOperations</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for organizing the class.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public class </a:t>
            </a:r>
            <a:r>
              <a:rPr kumimoji="0" lang="en-US" altLang="en-US" sz="24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BasicStringOperations</a:t>
            </a: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endPar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Declares the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BasicStringOperations</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class.</a:t>
            </a:r>
          </a:p>
        </p:txBody>
      </p:sp>
    </p:spTree>
    <p:extLst>
      <p:ext uri="{BB962C8B-B14F-4D97-AF65-F5344CB8AC3E}">
        <p14:creationId xmlns:p14="http://schemas.microsoft.com/office/powerpoint/2010/main" val="9720966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47</a:t>
            </a:fld>
            <a:endParaRPr lang="en-US" altLang="en-US"/>
          </a:p>
        </p:txBody>
      </p:sp>
      <p:sp>
        <p:nvSpPr>
          <p:cNvPr id="5" name="TextBox 4">
            <a:extLst>
              <a:ext uri="{FF2B5EF4-FFF2-40B4-BE49-F238E27FC236}">
                <a16:creationId xmlns:a16="http://schemas.microsoft.com/office/drawing/2014/main" id="{DA707A38-D9AB-537C-0951-D4D0039DF501}"/>
              </a:ext>
            </a:extLst>
          </p:cNvPr>
          <p:cNvSpPr txBox="1"/>
          <p:nvPr/>
        </p:nvSpPr>
        <p:spPr>
          <a:xfrm>
            <a:off x="0" y="0"/>
            <a:ext cx="9144000" cy="5632311"/>
          </a:xfrm>
          <a:prstGeom prst="rect">
            <a:avLst/>
          </a:prstGeom>
          <a:no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3F7F5F"/>
                </a:solidFill>
                <a:effectLst/>
                <a:latin typeface="Consolas" panose="020B0609020204030204" pitchFamily="49" charset="0"/>
              </a:rPr>
              <a:t>// Combine the strings "north" and "</a:t>
            </a:r>
            <a:r>
              <a:rPr lang="en-US" sz="1800" u="sng" dirty="0" err="1">
                <a:solidFill>
                  <a:srgbClr val="3F7F5F"/>
                </a:solidFill>
                <a:effectLst/>
                <a:latin typeface="Consolas" panose="020B0609020204030204" pitchFamily="49" charset="0"/>
              </a:rPr>
              <a:t>sydney</a:t>
            </a:r>
            <a:r>
              <a:rPr lang="en-US" sz="1800" dirty="0">
                <a:solidFill>
                  <a:srgbClr val="3F7F5F"/>
                </a:solidFill>
                <a:effectLst/>
                <a:latin typeface="Consolas" panose="020B0609020204030204" pitchFamily="49" charset="0"/>
              </a:rPr>
              <a:t>" to "NORTH SYDNEY"</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a:t>
            </a:r>
            <a:r>
              <a:rPr lang="en-US" sz="1800" dirty="0" err="1">
                <a:solidFill>
                  <a:srgbClr val="2A00FF"/>
                </a:solidFill>
                <a:effectLst/>
                <a:latin typeface="Consolas" panose="020B0609020204030204" pitchFamily="49" charset="0"/>
              </a:rPr>
              <a:t>sydney</a:t>
            </a:r>
            <a:r>
              <a:rPr lang="en-US" sz="1800" dirty="0">
                <a:solidFill>
                  <a:srgbClr val="2A00FF"/>
                </a:solidFill>
                <a:effectLst/>
                <a:latin typeface="Consolas" panose="020B0609020204030204" pitchFamily="49" charset="0"/>
              </a:rPr>
              <a: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.toUpperCase() + </a:t>
            </a:r>
            <a:r>
              <a:rPr lang="en-US" sz="1800" dirty="0">
                <a:solidFill>
                  <a:srgbClr val="2A00FF"/>
                </a:solidFill>
                <a:effectLst/>
                <a:latin typeface="Consolas" panose="020B0609020204030204" pitchFamily="49" charset="0"/>
              </a:rPr>
              <a:t>"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.toUpperCase();</a:t>
            </a:r>
          </a:p>
          <a:p>
            <a:pPr marL="0" marR="0">
              <a:spcBef>
                <a:spcPts val="0"/>
              </a:spcBef>
              <a:spcAft>
                <a:spcPts val="0"/>
              </a:spcAft>
            </a:pPr>
            <a:r>
              <a:rPr lang="en-US" sz="1800" dirty="0">
                <a:solidFill>
                  <a:srgbClr val="3F7F5F"/>
                </a:solidFill>
                <a:effectLst/>
                <a:latin typeface="Consolas" panose="020B0609020204030204" pitchFamily="49" charset="0"/>
              </a:rPr>
              <a:t>// Display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length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"Length of Combined String: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last character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char</a:t>
            </a:r>
            <a:r>
              <a:rPr lang="en-US" sz="1800" dirty="0">
                <a:solidFill>
                  <a:srgbClr val="000000"/>
                </a:solidFill>
                <a:effectLst/>
                <a:latin typeface="Consolas" panose="020B0609020204030204" pitchFamily="49" charset="0"/>
              </a:rPr>
              <a:t>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.charAt</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- 1);</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"Last Character of 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Change the string to "NORTH SHORE" and display it</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 SHORE"</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"Updated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353961" y="5288340"/>
            <a:ext cx="8790039" cy="156966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public static void main(String[] </a:t>
            </a:r>
            <a:r>
              <a:rPr kumimoji="0" lang="en-US" altLang="en-US" sz="24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endPar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main method where program execution starts.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String str1 = "north";</a:t>
            </a:r>
            <a:endPar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Initializes the first string as "north".</a:t>
            </a:r>
          </a:p>
        </p:txBody>
      </p:sp>
    </p:spTree>
    <p:extLst>
      <p:ext uri="{BB962C8B-B14F-4D97-AF65-F5344CB8AC3E}">
        <p14:creationId xmlns:p14="http://schemas.microsoft.com/office/powerpoint/2010/main" val="30230079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48</a:t>
            </a:fld>
            <a:endParaRPr lang="en-US" altLang="en-US"/>
          </a:p>
        </p:txBody>
      </p:sp>
      <p:sp>
        <p:nvSpPr>
          <p:cNvPr id="5" name="TextBox 4">
            <a:extLst>
              <a:ext uri="{FF2B5EF4-FFF2-40B4-BE49-F238E27FC236}">
                <a16:creationId xmlns:a16="http://schemas.microsoft.com/office/drawing/2014/main" id="{DA707A38-D9AB-537C-0951-D4D0039DF501}"/>
              </a:ext>
            </a:extLst>
          </p:cNvPr>
          <p:cNvSpPr txBox="1"/>
          <p:nvPr/>
        </p:nvSpPr>
        <p:spPr>
          <a:xfrm>
            <a:off x="0" y="0"/>
            <a:ext cx="9144000" cy="5632311"/>
          </a:xfrm>
          <a:prstGeom prst="rect">
            <a:avLst/>
          </a:prstGeom>
          <a:no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3F7F5F"/>
                </a:solidFill>
                <a:effectLst/>
                <a:latin typeface="Consolas" panose="020B0609020204030204" pitchFamily="49" charset="0"/>
              </a:rPr>
              <a:t>// Combine the strings "north" and "</a:t>
            </a:r>
            <a:r>
              <a:rPr lang="en-US" sz="1800" u="sng" dirty="0" err="1">
                <a:solidFill>
                  <a:srgbClr val="3F7F5F"/>
                </a:solidFill>
                <a:effectLst/>
                <a:latin typeface="Consolas" panose="020B0609020204030204" pitchFamily="49" charset="0"/>
              </a:rPr>
              <a:t>sydney</a:t>
            </a:r>
            <a:r>
              <a:rPr lang="en-US" sz="1800" dirty="0">
                <a:solidFill>
                  <a:srgbClr val="3F7F5F"/>
                </a:solidFill>
                <a:effectLst/>
                <a:latin typeface="Consolas" panose="020B0609020204030204" pitchFamily="49" charset="0"/>
              </a:rPr>
              <a:t>" to "NORTH SYDNEY"</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a:t>
            </a:r>
            <a:r>
              <a:rPr lang="en-US" sz="1800" dirty="0" err="1">
                <a:solidFill>
                  <a:srgbClr val="2A00FF"/>
                </a:solidFill>
                <a:effectLst/>
                <a:latin typeface="Consolas" panose="020B0609020204030204" pitchFamily="49" charset="0"/>
              </a:rPr>
              <a:t>sydney</a:t>
            </a:r>
            <a:r>
              <a:rPr lang="en-US" sz="1800" dirty="0">
                <a:solidFill>
                  <a:srgbClr val="2A00FF"/>
                </a:solidFill>
                <a:effectLst/>
                <a:latin typeface="Consolas" panose="020B0609020204030204" pitchFamily="49" charset="0"/>
              </a:rPr>
              <a: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.toUpperCase() + </a:t>
            </a:r>
            <a:r>
              <a:rPr lang="en-US" sz="1800" dirty="0">
                <a:solidFill>
                  <a:srgbClr val="2A00FF"/>
                </a:solidFill>
                <a:effectLst/>
                <a:latin typeface="Consolas" panose="020B0609020204030204" pitchFamily="49" charset="0"/>
              </a:rPr>
              <a:t>"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.toUpperCase();</a:t>
            </a:r>
          </a:p>
          <a:p>
            <a:pPr marL="0" marR="0">
              <a:spcBef>
                <a:spcPts val="0"/>
              </a:spcBef>
              <a:spcAft>
                <a:spcPts val="0"/>
              </a:spcAft>
            </a:pPr>
            <a:r>
              <a:rPr lang="en-US" sz="1800" dirty="0">
                <a:solidFill>
                  <a:srgbClr val="3F7F5F"/>
                </a:solidFill>
                <a:effectLst/>
                <a:latin typeface="Consolas" panose="020B0609020204030204" pitchFamily="49" charset="0"/>
              </a:rPr>
              <a:t>// Display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length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"Length of Combined String: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last character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char</a:t>
            </a:r>
            <a:r>
              <a:rPr lang="en-US" sz="1800" dirty="0">
                <a:solidFill>
                  <a:srgbClr val="000000"/>
                </a:solidFill>
                <a:effectLst/>
                <a:latin typeface="Consolas" panose="020B0609020204030204" pitchFamily="49" charset="0"/>
              </a:rPr>
              <a:t>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.charAt</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- 1);</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"Last Character of 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Change the string to "NORTH SHORE" and display it</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 SHORE"</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"Updated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353961" y="5072896"/>
            <a:ext cx="8790039" cy="1785104"/>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String str2 =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sydney</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Initializes the second string as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sydney</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String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combinedString</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str1.toUpperCase() + " " + str2.toUpperCase();</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Combines str1 and str2 in uppercase with a space in between, resulting in "NORTH SYDNEY".</a:t>
            </a:r>
          </a:p>
        </p:txBody>
      </p:sp>
    </p:spTree>
    <p:extLst>
      <p:ext uri="{BB962C8B-B14F-4D97-AF65-F5344CB8AC3E}">
        <p14:creationId xmlns:p14="http://schemas.microsoft.com/office/powerpoint/2010/main" val="24459557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49</a:t>
            </a:fld>
            <a:endParaRPr lang="en-US" altLang="en-US"/>
          </a:p>
        </p:txBody>
      </p:sp>
      <p:sp>
        <p:nvSpPr>
          <p:cNvPr id="5" name="TextBox 4">
            <a:extLst>
              <a:ext uri="{FF2B5EF4-FFF2-40B4-BE49-F238E27FC236}">
                <a16:creationId xmlns:a16="http://schemas.microsoft.com/office/drawing/2014/main" id="{DA707A38-D9AB-537C-0951-D4D0039DF501}"/>
              </a:ext>
            </a:extLst>
          </p:cNvPr>
          <p:cNvSpPr txBox="1"/>
          <p:nvPr/>
        </p:nvSpPr>
        <p:spPr>
          <a:xfrm>
            <a:off x="0" y="0"/>
            <a:ext cx="9144000" cy="5632311"/>
          </a:xfrm>
          <a:prstGeom prst="rect">
            <a:avLst/>
          </a:prstGeom>
          <a:no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3F7F5F"/>
                </a:solidFill>
                <a:effectLst/>
                <a:latin typeface="Consolas" panose="020B0609020204030204" pitchFamily="49" charset="0"/>
              </a:rPr>
              <a:t>// Combine the strings "north" and "</a:t>
            </a:r>
            <a:r>
              <a:rPr lang="en-US" sz="1800" u="sng" dirty="0" err="1">
                <a:solidFill>
                  <a:srgbClr val="3F7F5F"/>
                </a:solidFill>
                <a:effectLst/>
                <a:latin typeface="Consolas" panose="020B0609020204030204" pitchFamily="49" charset="0"/>
              </a:rPr>
              <a:t>sydney</a:t>
            </a:r>
            <a:r>
              <a:rPr lang="en-US" sz="1800" dirty="0">
                <a:solidFill>
                  <a:srgbClr val="3F7F5F"/>
                </a:solidFill>
                <a:effectLst/>
                <a:latin typeface="Consolas" panose="020B0609020204030204" pitchFamily="49" charset="0"/>
              </a:rPr>
              <a:t>" to "NORTH SYDNEY"</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a:t>
            </a:r>
            <a:r>
              <a:rPr lang="en-US" sz="1800" dirty="0" err="1">
                <a:solidFill>
                  <a:srgbClr val="2A00FF"/>
                </a:solidFill>
                <a:effectLst/>
                <a:latin typeface="Consolas" panose="020B0609020204030204" pitchFamily="49" charset="0"/>
              </a:rPr>
              <a:t>sydney</a:t>
            </a:r>
            <a:r>
              <a:rPr lang="en-US" sz="1800" dirty="0">
                <a:solidFill>
                  <a:srgbClr val="2A00FF"/>
                </a:solidFill>
                <a:effectLst/>
                <a:latin typeface="Consolas" panose="020B0609020204030204" pitchFamily="49" charset="0"/>
              </a:rPr>
              <a: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.toUpperCase() + </a:t>
            </a:r>
            <a:r>
              <a:rPr lang="en-US" sz="1800" dirty="0">
                <a:solidFill>
                  <a:srgbClr val="2A00FF"/>
                </a:solidFill>
                <a:effectLst/>
                <a:latin typeface="Consolas" panose="020B0609020204030204" pitchFamily="49" charset="0"/>
              </a:rPr>
              <a:t>"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.toUpperCase();</a:t>
            </a:r>
          </a:p>
          <a:p>
            <a:pPr marL="0" marR="0">
              <a:spcBef>
                <a:spcPts val="0"/>
              </a:spcBef>
              <a:spcAft>
                <a:spcPts val="0"/>
              </a:spcAft>
            </a:pPr>
            <a:r>
              <a:rPr lang="en-US" sz="1800" dirty="0">
                <a:solidFill>
                  <a:srgbClr val="3F7F5F"/>
                </a:solidFill>
                <a:effectLst/>
                <a:latin typeface="Consolas" panose="020B0609020204030204" pitchFamily="49" charset="0"/>
              </a:rPr>
              <a:t>// Display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length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"Length of Combined String: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last character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char</a:t>
            </a:r>
            <a:r>
              <a:rPr lang="en-US" sz="1800" dirty="0">
                <a:solidFill>
                  <a:srgbClr val="000000"/>
                </a:solidFill>
                <a:effectLst/>
                <a:latin typeface="Consolas" panose="020B0609020204030204" pitchFamily="49" charset="0"/>
              </a:rPr>
              <a:t>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.charAt</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- 1);</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"Last Character of 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Change the string to "NORTH SHORE" and display it</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 SHORE"</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"Updated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353961" y="5242173"/>
            <a:ext cx="8790039" cy="144655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("Combined String: " +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combinedString</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Prints the combined string "NORTH SYDNEY".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int length =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combinedString.length</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Calculates the length of the combined string.</a:t>
            </a:r>
          </a:p>
        </p:txBody>
      </p:sp>
    </p:spTree>
    <p:extLst>
      <p:ext uri="{BB962C8B-B14F-4D97-AF65-F5344CB8AC3E}">
        <p14:creationId xmlns:p14="http://schemas.microsoft.com/office/powerpoint/2010/main" val="652287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5</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sz="4000" b="1" dirty="0">
                <a:latin typeface="Calibri" panose="020F0502020204030204" pitchFamily="34" charset="0"/>
                <a:cs typeface="Calibri" panose="020F0502020204030204" pitchFamily="34" charset="0"/>
              </a:rPr>
              <a:t>Task completion (3%)</a:t>
            </a:r>
          </a:p>
        </p:txBody>
      </p:sp>
      <p:pic>
        <p:nvPicPr>
          <p:cNvPr id="3" name="Picture 2">
            <a:extLst>
              <a:ext uri="{FF2B5EF4-FFF2-40B4-BE49-F238E27FC236}">
                <a16:creationId xmlns:a16="http://schemas.microsoft.com/office/drawing/2014/main" id="{3AD3C022-6AA5-0A55-FE98-06EB9E11A645}"/>
              </a:ext>
            </a:extLst>
          </p:cNvPr>
          <p:cNvPicPr>
            <a:picLocks noChangeAspect="1"/>
          </p:cNvPicPr>
          <p:nvPr/>
        </p:nvPicPr>
        <p:blipFill>
          <a:blip r:embed="rId2"/>
          <a:srcRect r="22644" b="6321"/>
          <a:stretch/>
        </p:blipFill>
        <p:spPr>
          <a:xfrm>
            <a:off x="0" y="857249"/>
            <a:ext cx="8849710" cy="6028289"/>
          </a:xfrm>
          <a:prstGeom prst="rect">
            <a:avLst/>
          </a:prstGeom>
        </p:spPr>
      </p:pic>
    </p:spTree>
    <p:extLst>
      <p:ext uri="{BB962C8B-B14F-4D97-AF65-F5344CB8AC3E}">
        <p14:creationId xmlns:p14="http://schemas.microsoft.com/office/powerpoint/2010/main" val="32882651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50</a:t>
            </a:fld>
            <a:endParaRPr lang="en-US" altLang="en-US"/>
          </a:p>
        </p:txBody>
      </p:sp>
      <p:sp>
        <p:nvSpPr>
          <p:cNvPr id="5" name="TextBox 4">
            <a:extLst>
              <a:ext uri="{FF2B5EF4-FFF2-40B4-BE49-F238E27FC236}">
                <a16:creationId xmlns:a16="http://schemas.microsoft.com/office/drawing/2014/main" id="{DA707A38-D9AB-537C-0951-D4D0039DF501}"/>
              </a:ext>
            </a:extLst>
          </p:cNvPr>
          <p:cNvSpPr txBox="1"/>
          <p:nvPr/>
        </p:nvSpPr>
        <p:spPr>
          <a:xfrm>
            <a:off x="0" y="0"/>
            <a:ext cx="9144000" cy="5632311"/>
          </a:xfrm>
          <a:prstGeom prst="rect">
            <a:avLst/>
          </a:prstGeom>
          <a:noFill/>
        </p:spPr>
        <p:txBody>
          <a:bodyPr wrap="square">
            <a:spAutoFit/>
          </a:bodyPr>
          <a:lstStyle/>
          <a:p>
            <a:pPr marL="0" marR="0">
              <a:spcBef>
                <a:spcPts val="0"/>
              </a:spcBef>
              <a:spcAft>
                <a:spcPts val="0"/>
              </a:spcAft>
            </a:pPr>
            <a:r>
              <a:rPr lang="en-US" sz="1800" b="1" dirty="0">
                <a:solidFill>
                  <a:srgbClr val="7F0055"/>
                </a:solidFill>
                <a:effectLst/>
                <a:latin typeface="Consolas" panose="020B0609020204030204" pitchFamily="49" charset="0"/>
              </a:rPr>
              <a:t>package</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class</a:t>
            </a:r>
            <a:r>
              <a:rPr lang="en-US" sz="1800" dirty="0">
                <a:solidFill>
                  <a:srgbClr val="000000"/>
                </a:solidFill>
                <a:effectLst/>
                <a:latin typeface="Consolas" panose="020B0609020204030204" pitchFamily="49" charset="0"/>
              </a:rPr>
              <a:t> </a:t>
            </a:r>
            <a:r>
              <a:rPr lang="en-US" sz="1800" dirty="0" err="1">
                <a:solidFill>
                  <a:srgbClr val="000000"/>
                </a:solidFill>
                <a:effectLst/>
                <a:latin typeface="Consolas" panose="020B0609020204030204" pitchFamily="49" charset="0"/>
              </a:rPr>
              <a:t>BasicStringOperations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b="1" dirty="0">
                <a:solidFill>
                  <a:srgbClr val="7F0055"/>
                </a:solidFill>
                <a:effectLst/>
                <a:latin typeface="Consolas" panose="020B0609020204030204" pitchFamily="49" charset="0"/>
              </a:rPr>
              <a:t>public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static</a:t>
            </a:r>
            <a:r>
              <a:rPr lang="en-US" sz="1800" dirty="0">
                <a:solidFill>
                  <a:srgbClr val="000000"/>
                </a:solidFill>
                <a:effectLst/>
                <a:latin typeface="Consolas" panose="020B0609020204030204" pitchFamily="49" charset="0"/>
              </a:rPr>
              <a:t> </a:t>
            </a:r>
            <a:r>
              <a:rPr lang="en-US" sz="1800" b="1" dirty="0">
                <a:solidFill>
                  <a:srgbClr val="7F0055"/>
                </a:solidFill>
                <a:effectLst/>
                <a:latin typeface="Consolas" panose="020B0609020204030204" pitchFamily="49" charset="0"/>
              </a:rPr>
              <a:t>void</a:t>
            </a:r>
            <a:r>
              <a:rPr lang="en-US" sz="1800" dirty="0">
                <a:solidFill>
                  <a:srgbClr val="000000"/>
                </a:solidFill>
                <a:effectLst/>
                <a:latin typeface="Consolas" panose="020B0609020204030204" pitchFamily="49" charset="0"/>
              </a:rPr>
              <a:t> main(String[] </a:t>
            </a:r>
            <a:r>
              <a:rPr lang="en-US" sz="1800" dirty="0" err="1">
                <a:solidFill>
                  <a:srgbClr val="6A3E3E"/>
                </a:solidFill>
                <a:effectLst/>
                <a:latin typeface="Consolas" panose="020B0609020204030204" pitchFamily="49" charset="0"/>
              </a:rPr>
              <a:t>args</a:t>
            </a:r>
            <a:r>
              <a:rPr lang="en-US" sz="1800" dirty="0">
                <a:solidFill>
                  <a:srgbClr val="000000"/>
                </a:solidFill>
                <a:effectLst/>
                <a:latin typeface="Consolas" panose="020B0609020204030204" pitchFamily="49" charset="0"/>
              </a:rPr>
              <a:t>) {</a:t>
            </a:r>
          </a:p>
          <a:p>
            <a:pPr marL="0" marR="0">
              <a:spcBef>
                <a:spcPts val="0"/>
              </a:spcBef>
              <a:spcAft>
                <a:spcPts val="0"/>
              </a:spcAft>
            </a:pPr>
            <a:r>
              <a:rPr lang="en-US" sz="1800" dirty="0">
                <a:solidFill>
                  <a:srgbClr val="3F7F5F"/>
                </a:solidFill>
                <a:effectLst/>
                <a:latin typeface="Consolas" panose="020B0609020204030204" pitchFamily="49" charset="0"/>
              </a:rPr>
              <a:t>// Combine the strings "north" and "</a:t>
            </a:r>
            <a:r>
              <a:rPr lang="en-US" sz="1800" u="sng" dirty="0" err="1">
                <a:solidFill>
                  <a:srgbClr val="3F7F5F"/>
                </a:solidFill>
                <a:effectLst/>
                <a:latin typeface="Consolas" panose="020B0609020204030204" pitchFamily="49" charset="0"/>
              </a:rPr>
              <a:t>sydney</a:t>
            </a:r>
            <a:r>
              <a:rPr lang="en-US" sz="1800" dirty="0">
                <a:solidFill>
                  <a:srgbClr val="3F7F5F"/>
                </a:solidFill>
                <a:effectLst/>
                <a:latin typeface="Consolas" panose="020B0609020204030204" pitchFamily="49" charset="0"/>
              </a:rPr>
              <a:t>" to "NORTH SYDNEY"</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a:t>
            </a:r>
            <a:r>
              <a:rPr lang="en-US" sz="1800" dirty="0" err="1">
                <a:solidFill>
                  <a:srgbClr val="2A00FF"/>
                </a:solidFill>
                <a:effectLst/>
                <a:latin typeface="Consolas" panose="020B0609020204030204" pitchFamily="49" charset="0"/>
              </a:rPr>
              <a:t>sydney</a:t>
            </a:r>
            <a:r>
              <a:rPr lang="en-US" sz="1800" dirty="0">
                <a:solidFill>
                  <a:srgbClr val="2A00FF"/>
                </a:solidFill>
                <a:effectLst/>
                <a:latin typeface="Consolas" panose="020B0609020204030204" pitchFamily="49" charset="0"/>
              </a:rPr>
              <a:t>"</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String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str1</a:t>
            </a:r>
            <a:r>
              <a:rPr lang="en-US" sz="1800" dirty="0">
                <a:solidFill>
                  <a:srgbClr val="000000"/>
                </a:solidFill>
                <a:effectLst/>
                <a:latin typeface="Consolas" panose="020B0609020204030204" pitchFamily="49" charset="0"/>
              </a:rPr>
              <a:t>.toUpperCase() + </a:t>
            </a:r>
            <a:r>
              <a:rPr lang="en-US" sz="1800" dirty="0">
                <a:solidFill>
                  <a:srgbClr val="2A00FF"/>
                </a:solidFill>
                <a:effectLst/>
                <a:latin typeface="Consolas" panose="020B0609020204030204" pitchFamily="49" charset="0"/>
              </a:rPr>
              <a:t>"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str2</a:t>
            </a:r>
            <a:r>
              <a:rPr lang="en-US" sz="1800" dirty="0">
                <a:solidFill>
                  <a:srgbClr val="000000"/>
                </a:solidFill>
                <a:effectLst/>
                <a:latin typeface="Consolas" panose="020B0609020204030204" pitchFamily="49" charset="0"/>
              </a:rPr>
              <a:t>.toUpperCase();</a:t>
            </a:r>
          </a:p>
          <a:p>
            <a:pPr marL="0" marR="0">
              <a:spcBef>
                <a:spcPts val="0"/>
              </a:spcBef>
              <a:spcAft>
                <a:spcPts val="0"/>
              </a:spcAft>
            </a:pPr>
            <a:r>
              <a:rPr lang="en-US" sz="1800" dirty="0">
                <a:solidFill>
                  <a:srgbClr val="3F7F5F"/>
                </a:solidFill>
                <a:effectLst/>
                <a:latin typeface="Consolas" panose="020B0609020204030204" pitchFamily="49" charset="0"/>
              </a:rPr>
              <a:t>// Display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length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int</a:t>
            </a:r>
            <a:r>
              <a:rPr lang="en-US" sz="1800" dirty="0">
                <a:solidFill>
                  <a:srgbClr val="000000"/>
                </a:solidFill>
                <a:effectLst/>
                <a:latin typeface="Consolas" panose="020B0609020204030204" pitchFamily="49" charset="0"/>
              </a:rPr>
              <a:t>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"Length of Combined String: "</a:t>
            </a:r>
            <a:r>
              <a:rPr lang="en-US" sz="1800" dirty="0">
                <a:solidFill>
                  <a:srgbClr val="000000"/>
                </a:solidFill>
                <a:effectLst/>
                <a:latin typeface="Consolas" panose="020B0609020204030204" pitchFamily="49" charset="0"/>
              </a:rPr>
              <a:t> + </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Display the last character of the combined string</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b="1" dirty="0">
                <a:solidFill>
                  <a:srgbClr val="7F0055"/>
                </a:solidFill>
                <a:effectLst/>
                <a:latin typeface="Consolas" panose="020B0609020204030204" pitchFamily="49" charset="0"/>
              </a:rPr>
              <a:t>char</a:t>
            </a:r>
            <a:r>
              <a:rPr lang="en-US" sz="1800" dirty="0">
                <a:solidFill>
                  <a:srgbClr val="000000"/>
                </a:solidFill>
                <a:effectLst/>
                <a:latin typeface="Consolas" panose="020B0609020204030204" pitchFamily="49" charset="0"/>
              </a:rPr>
              <a:t>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err="1">
                <a:solidFill>
                  <a:srgbClr val="000000"/>
                </a:solidFill>
                <a:effectLst/>
                <a:latin typeface="Consolas" panose="020B0609020204030204" pitchFamily="49" charset="0"/>
              </a:rPr>
              <a:t>.charAt</a:t>
            </a:r>
            <a:r>
              <a:rPr lang="en-US" sz="1800" dirty="0">
                <a:solidFill>
                  <a:srgbClr val="000000"/>
                </a:solidFill>
                <a:effectLst/>
                <a:latin typeface="Consolas" panose="020B0609020204030204" pitchFamily="49" charset="0"/>
              </a:rPr>
              <a:t>(</a:t>
            </a:r>
            <a:r>
              <a:rPr lang="en-US" sz="1800" dirty="0">
                <a:solidFill>
                  <a:srgbClr val="6A3E3E"/>
                </a:solidFill>
                <a:effectLst/>
                <a:latin typeface="Consolas" panose="020B0609020204030204" pitchFamily="49" charset="0"/>
              </a:rPr>
              <a:t>length</a:t>
            </a:r>
            <a:r>
              <a:rPr lang="en-US" sz="1800" dirty="0">
                <a:solidFill>
                  <a:srgbClr val="000000"/>
                </a:solidFill>
                <a:effectLst/>
                <a:latin typeface="Consolas" panose="020B0609020204030204" pitchFamily="49" charset="0"/>
              </a:rPr>
              <a:t> - 1);</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"Last Character of Combined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lastChar</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3F7F5F"/>
                </a:solidFill>
                <a:effectLst/>
                <a:latin typeface="Consolas" panose="020B0609020204030204" pitchFamily="49" charset="0"/>
              </a:rPr>
              <a:t>// Change the string to "NORTH SHORE" and display it</a:t>
            </a:r>
            <a:endParaRPr lang="en-US" sz="1800" dirty="0">
              <a:solidFill>
                <a:srgbClr val="000000"/>
              </a:solidFill>
              <a:effectLst/>
              <a:latin typeface="Consolas" panose="020B0609020204030204" pitchFamily="49" charset="0"/>
            </a:endParaRPr>
          </a:p>
          <a:p>
            <a:pPr marL="0" marR="0">
              <a:spcBef>
                <a:spcPts val="0"/>
              </a:spcBef>
              <a:spcAft>
                <a:spcPts val="0"/>
              </a:spcAft>
            </a:pP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 = </a:t>
            </a:r>
            <a:r>
              <a:rPr lang="en-US" sz="1800" dirty="0">
                <a:solidFill>
                  <a:srgbClr val="2A00FF"/>
                </a:solidFill>
                <a:effectLst/>
                <a:latin typeface="Consolas" panose="020B0609020204030204" pitchFamily="49" charset="0"/>
              </a:rPr>
              <a:t>"NORTH SHORE"</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err="1">
                <a:solidFill>
                  <a:srgbClr val="000000"/>
                </a:solidFill>
                <a:effectLst/>
                <a:latin typeface="Consolas" panose="020B0609020204030204" pitchFamily="49" charset="0"/>
              </a:rPr>
              <a:t>System.</a:t>
            </a:r>
            <a:r>
              <a:rPr lang="en-US" sz="1800" b="1" i="1" dirty="0" err="1">
                <a:solidFill>
                  <a:srgbClr val="0000C0"/>
                </a:solidFill>
                <a:effectLst/>
                <a:latin typeface="Consolas" panose="020B0609020204030204" pitchFamily="49" charset="0"/>
              </a:rPr>
              <a:t>out</a:t>
            </a:r>
            <a:r>
              <a:rPr lang="en-US" sz="1800" dirty="0" err="1">
                <a:solidFill>
                  <a:srgbClr val="000000"/>
                </a:solidFill>
                <a:effectLst/>
                <a:latin typeface="Consolas" panose="020B0609020204030204" pitchFamily="49" charset="0"/>
              </a:rPr>
              <a:t>.println</a:t>
            </a:r>
            <a:r>
              <a:rPr lang="en-US" sz="1800" dirty="0">
                <a:solidFill>
                  <a:srgbClr val="000000"/>
                </a:solidFill>
                <a:effectLst/>
                <a:latin typeface="Consolas" panose="020B0609020204030204" pitchFamily="49" charset="0"/>
              </a:rPr>
              <a:t>(</a:t>
            </a:r>
            <a:r>
              <a:rPr lang="en-US" sz="1800" dirty="0">
                <a:solidFill>
                  <a:srgbClr val="2A00FF"/>
                </a:solidFill>
                <a:effectLst/>
                <a:latin typeface="Consolas" panose="020B0609020204030204" pitchFamily="49" charset="0"/>
              </a:rPr>
              <a:t>"Updated String: "</a:t>
            </a:r>
            <a:r>
              <a:rPr lang="en-US" sz="1800" dirty="0">
                <a:solidFill>
                  <a:srgbClr val="000000"/>
                </a:solidFill>
                <a:effectLst/>
                <a:latin typeface="Consolas" panose="020B0609020204030204" pitchFamily="49" charset="0"/>
              </a:rPr>
              <a:t> + </a:t>
            </a:r>
            <a:r>
              <a:rPr lang="en-US" sz="1800" dirty="0" err="1">
                <a:solidFill>
                  <a:srgbClr val="6A3E3E"/>
                </a:solidFill>
                <a:effectLst/>
                <a:latin typeface="Consolas" panose="020B0609020204030204" pitchFamily="49" charset="0"/>
              </a:rPr>
              <a:t>combinedString</a:t>
            </a: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a:p>
            <a:pPr marL="0" marR="0">
              <a:spcBef>
                <a:spcPts val="0"/>
              </a:spcBef>
              <a:spcAft>
                <a:spcPts val="0"/>
              </a:spcAft>
            </a:pPr>
            <a:r>
              <a:rPr lang="en-US" sz="18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353961" y="5242173"/>
            <a:ext cx="8790039" cy="144655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("Length of Combined String: " + length);</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Displays the length of the combined string.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char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lastChar</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combinedString.charAt</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(length - 1);</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Retrieves the last character of the combined string.</a:t>
            </a:r>
          </a:p>
        </p:txBody>
      </p:sp>
    </p:spTree>
    <p:extLst>
      <p:ext uri="{BB962C8B-B14F-4D97-AF65-F5344CB8AC3E}">
        <p14:creationId xmlns:p14="http://schemas.microsoft.com/office/powerpoint/2010/main" val="7693136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51</a:t>
            </a:fld>
            <a:endParaRPr lang="en-US" altLang="en-US"/>
          </a:p>
        </p:txBody>
      </p:sp>
      <p:sp>
        <p:nvSpPr>
          <p:cNvPr id="5" name="TextBox 4">
            <a:extLst>
              <a:ext uri="{FF2B5EF4-FFF2-40B4-BE49-F238E27FC236}">
                <a16:creationId xmlns:a16="http://schemas.microsoft.com/office/drawing/2014/main" id="{DA707A38-D9AB-537C-0951-D4D0039DF501}"/>
              </a:ext>
            </a:extLst>
          </p:cNvPr>
          <p:cNvSpPr txBox="1"/>
          <p:nvPr/>
        </p:nvSpPr>
        <p:spPr>
          <a:xfrm>
            <a:off x="0" y="0"/>
            <a:ext cx="9144000" cy="5324535"/>
          </a:xfrm>
          <a:prstGeom prst="rect">
            <a:avLst/>
          </a:prstGeom>
          <a:noFill/>
        </p:spPr>
        <p:txBody>
          <a:bodyPr wrap="square">
            <a:spAutoFit/>
          </a:bodyPr>
          <a:lstStyle/>
          <a:p>
            <a:pPr marL="0" marR="0">
              <a:spcBef>
                <a:spcPts val="0"/>
              </a:spcBef>
              <a:spcAft>
                <a:spcPts val="0"/>
              </a:spcAft>
            </a:pPr>
            <a:r>
              <a:rPr lang="en-US" sz="1700" b="1" dirty="0">
                <a:solidFill>
                  <a:srgbClr val="7F0055"/>
                </a:solidFill>
                <a:effectLst/>
                <a:latin typeface="Consolas" panose="020B0609020204030204" pitchFamily="49" charset="0"/>
              </a:rPr>
              <a:t>package</a:t>
            </a:r>
            <a:r>
              <a:rPr lang="en-US" sz="1700" dirty="0">
                <a:solidFill>
                  <a:srgbClr val="000000"/>
                </a:solidFill>
                <a:effectLst/>
                <a:latin typeface="Consolas" panose="020B0609020204030204" pitchFamily="49" charset="0"/>
              </a:rPr>
              <a:t> </a:t>
            </a:r>
            <a:r>
              <a:rPr lang="en-US" sz="1700" dirty="0" err="1">
                <a:solidFill>
                  <a:srgbClr val="000000"/>
                </a:solidFill>
                <a:effectLst/>
                <a:latin typeface="Consolas" panose="020B0609020204030204" pitchFamily="49" charset="0"/>
              </a:rPr>
              <a:t>basicStringOperations</a:t>
            </a: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b="1" dirty="0">
                <a:solidFill>
                  <a:srgbClr val="7F0055"/>
                </a:solidFill>
                <a:effectLst/>
                <a:latin typeface="Consolas" panose="020B0609020204030204" pitchFamily="49" charset="0"/>
              </a:rPr>
              <a:t>public</a:t>
            </a:r>
            <a:r>
              <a:rPr lang="en-US" sz="1700" dirty="0">
                <a:solidFill>
                  <a:srgbClr val="000000"/>
                </a:solidFill>
                <a:effectLst/>
                <a:latin typeface="Consolas" panose="020B0609020204030204" pitchFamily="49" charset="0"/>
              </a:rPr>
              <a:t> </a:t>
            </a:r>
            <a:r>
              <a:rPr lang="en-US" sz="1700" b="1" dirty="0">
                <a:solidFill>
                  <a:srgbClr val="7F0055"/>
                </a:solidFill>
                <a:effectLst/>
                <a:latin typeface="Consolas" panose="020B0609020204030204" pitchFamily="49" charset="0"/>
              </a:rPr>
              <a:t>class</a:t>
            </a:r>
            <a:r>
              <a:rPr lang="en-US" sz="1700" dirty="0">
                <a:solidFill>
                  <a:srgbClr val="000000"/>
                </a:solidFill>
                <a:effectLst/>
                <a:latin typeface="Consolas" panose="020B0609020204030204" pitchFamily="49" charset="0"/>
              </a:rPr>
              <a:t> </a:t>
            </a:r>
            <a:r>
              <a:rPr lang="en-US" sz="1700" dirty="0" err="1">
                <a:solidFill>
                  <a:srgbClr val="000000"/>
                </a:solidFill>
                <a:effectLst/>
                <a:latin typeface="Consolas" panose="020B0609020204030204" pitchFamily="49" charset="0"/>
              </a:rPr>
              <a:t>BasicStringOperations</a:t>
            </a:r>
            <a:r>
              <a:rPr lang="en-US" sz="1700" dirty="0">
                <a:solidFill>
                  <a:srgbClr val="000000"/>
                </a:solidFill>
                <a:effectLst/>
                <a:latin typeface="Consolas" panose="020B0609020204030204" pitchFamily="49" charset="0"/>
              </a:rPr>
              <a:t> {</a:t>
            </a:r>
          </a:p>
          <a:p>
            <a:pPr marL="0" marR="0">
              <a:spcBef>
                <a:spcPts val="0"/>
              </a:spcBef>
              <a:spcAft>
                <a:spcPts val="0"/>
              </a:spcAft>
            </a:pPr>
            <a:r>
              <a:rPr lang="en-US" sz="1700" b="1" dirty="0">
                <a:solidFill>
                  <a:srgbClr val="7F0055"/>
                </a:solidFill>
                <a:effectLst/>
                <a:latin typeface="Consolas" panose="020B0609020204030204" pitchFamily="49" charset="0"/>
              </a:rPr>
              <a:t>public</a:t>
            </a:r>
            <a:r>
              <a:rPr lang="en-US" sz="1700" dirty="0">
                <a:solidFill>
                  <a:srgbClr val="000000"/>
                </a:solidFill>
                <a:effectLst/>
                <a:latin typeface="Consolas" panose="020B0609020204030204" pitchFamily="49" charset="0"/>
              </a:rPr>
              <a:t> </a:t>
            </a:r>
            <a:r>
              <a:rPr lang="en-US" sz="1700" b="1" dirty="0">
                <a:solidFill>
                  <a:srgbClr val="7F0055"/>
                </a:solidFill>
                <a:effectLst/>
                <a:latin typeface="Consolas" panose="020B0609020204030204" pitchFamily="49" charset="0"/>
              </a:rPr>
              <a:t>static</a:t>
            </a:r>
            <a:r>
              <a:rPr lang="en-US" sz="1700" dirty="0">
                <a:solidFill>
                  <a:srgbClr val="000000"/>
                </a:solidFill>
                <a:effectLst/>
                <a:latin typeface="Consolas" panose="020B0609020204030204" pitchFamily="49" charset="0"/>
              </a:rPr>
              <a:t> </a:t>
            </a:r>
            <a:r>
              <a:rPr lang="en-US" sz="1700" b="1" dirty="0">
                <a:solidFill>
                  <a:srgbClr val="7F0055"/>
                </a:solidFill>
                <a:effectLst/>
                <a:latin typeface="Consolas" panose="020B0609020204030204" pitchFamily="49" charset="0"/>
              </a:rPr>
              <a:t>void</a:t>
            </a:r>
            <a:r>
              <a:rPr lang="en-US" sz="1700" dirty="0">
                <a:solidFill>
                  <a:srgbClr val="000000"/>
                </a:solidFill>
                <a:effectLst/>
                <a:latin typeface="Consolas" panose="020B0609020204030204" pitchFamily="49" charset="0"/>
              </a:rPr>
              <a:t> main(String[] </a:t>
            </a:r>
            <a:r>
              <a:rPr lang="en-US" sz="1700" dirty="0" err="1">
                <a:solidFill>
                  <a:srgbClr val="6A3E3E"/>
                </a:solidFill>
                <a:effectLst/>
                <a:latin typeface="Consolas" panose="020B0609020204030204" pitchFamily="49" charset="0"/>
              </a:rPr>
              <a:t>args</a:t>
            </a:r>
            <a:r>
              <a:rPr lang="en-US" sz="1700" dirty="0">
                <a:solidFill>
                  <a:srgbClr val="000000"/>
                </a:solidFill>
                <a:effectLst/>
                <a:latin typeface="Consolas" panose="020B0609020204030204" pitchFamily="49" charset="0"/>
              </a:rPr>
              <a:t>) {</a:t>
            </a:r>
          </a:p>
          <a:p>
            <a:pPr marL="0" marR="0">
              <a:spcBef>
                <a:spcPts val="0"/>
              </a:spcBef>
              <a:spcAft>
                <a:spcPts val="0"/>
              </a:spcAft>
            </a:pPr>
            <a:r>
              <a:rPr lang="en-US" sz="1700" dirty="0">
                <a:solidFill>
                  <a:srgbClr val="3F7F5F"/>
                </a:solidFill>
                <a:effectLst/>
                <a:latin typeface="Consolas" panose="020B0609020204030204" pitchFamily="49" charset="0"/>
              </a:rPr>
              <a:t>// Combine the strings "north" and "</a:t>
            </a:r>
            <a:r>
              <a:rPr lang="en-US" sz="1700" u="sng" dirty="0" err="1">
                <a:solidFill>
                  <a:srgbClr val="3F7F5F"/>
                </a:solidFill>
                <a:effectLst/>
                <a:latin typeface="Consolas" panose="020B0609020204030204" pitchFamily="49" charset="0"/>
              </a:rPr>
              <a:t>sydney</a:t>
            </a:r>
            <a:r>
              <a:rPr lang="en-US" sz="1700" dirty="0">
                <a:solidFill>
                  <a:srgbClr val="3F7F5F"/>
                </a:solidFill>
                <a:effectLst/>
                <a:latin typeface="Consolas" panose="020B0609020204030204" pitchFamily="49" charset="0"/>
              </a:rPr>
              <a:t>" to "NORTH SYDNEY"</a:t>
            </a:r>
            <a:endParaRPr lang="en-US" sz="1700" dirty="0">
              <a:solidFill>
                <a:srgbClr val="000000"/>
              </a:solidFill>
              <a:effectLst/>
              <a:latin typeface="Consolas" panose="020B0609020204030204" pitchFamily="49" charset="0"/>
            </a:endParaRPr>
          </a:p>
          <a:p>
            <a:pPr marL="0" marR="0">
              <a:spcBef>
                <a:spcPts val="0"/>
              </a:spcBef>
              <a:spcAft>
                <a:spcPts val="0"/>
              </a:spcAft>
            </a:pPr>
            <a:r>
              <a:rPr lang="en-US" sz="1700" dirty="0">
                <a:solidFill>
                  <a:srgbClr val="000000"/>
                </a:solidFill>
                <a:effectLst/>
                <a:latin typeface="Consolas" panose="020B0609020204030204" pitchFamily="49" charset="0"/>
              </a:rPr>
              <a:t>String </a:t>
            </a:r>
            <a:r>
              <a:rPr lang="en-US" sz="1700" dirty="0">
                <a:solidFill>
                  <a:srgbClr val="6A3E3E"/>
                </a:solidFill>
                <a:effectLst/>
                <a:latin typeface="Consolas" panose="020B0609020204030204" pitchFamily="49" charset="0"/>
              </a:rPr>
              <a:t>str1</a:t>
            </a:r>
            <a:r>
              <a:rPr lang="en-US" sz="1700" dirty="0">
                <a:solidFill>
                  <a:srgbClr val="000000"/>
                </a:solidFill>
                <a:effectLst/>
                <a:latin typeface="Consolas" panose="020B0609020204030204" pitchFamily="49" charset="0"/>
              </a:rPr>
              <a:t> = </a:t>
            </a:r>
            <a:r>
              <a:rPr lang="en-US" sz="1700" dirty="0">
                <a:solidFill>
                  <a:srgbClr val="2A00FF"/>
                </a:solidFill>
                <a:effectLst/>
                <a:latin typeface="Consolas" panose="020B0609020204030204" pitchFamily="49" charset="0"/>
              </a:rPr>
              <a:t>"north"</a:t>
            </a: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dirty="0">
                <a:solidFill>
                  <a:srgbClr val="000000"/>
                </a:solidFill>
                <a:effectLst/>
                <a:latin typeface="Consolas" panose="020B0609020204030204" pitchFamily="49" charset="0"/>
              </a:rPr>
              <a:t>String </a:t>
            </a:r>
            <a:r>
              <a:rPr lang="en-US" sz="1700" dirty="0">
                <a:solidFill>
                  <a:srgbClr val="6A3E3E"/>
                </a:solidFill>
                <a:effectLst/>
                <a:latin typeface="Consolas" panose="020B0609020204030204" pitchFamily="49" charset="0"/>
              </a:rPr>
              <a:t>str2</a:t>
            </a:r>
            <a:r>
              <a:rPr lang="en-US" sz="1700" dirty="0">
                <a:solidFill>
                  <a:srgbClr val="000000"/>
                </a:solidFill>
                <a:effectLst/>
                <a:latin typeface="Consolas" panose="020B0609020204030204" pitchFamily="49" charset="0"/>
              </a:rPr>
              <a:t> = </a:t>
            </a:r>
            <a:r>
              <a:rPr lang="en-US" sz="1700" dirty="0">
                <a:solidFill>
                  <a:srgbClr val="2A00FF"/>
                </a:solidFill>
                <a:effectLst/>
                <a:latin typeface="Consolas" panose="020B0609020204030204" pitchFamily="49" charset="0"/>
              </a:rPr>
              <a:t>"</a:t>
            </a:r>
            <a:r>
              <a:rPr lang="en-US" sz="1700" dirty="0" err="1">
                <a:solidFill>
                  <a:srgbClr val="2A00FF"/>
                </a:solidFill>
                <a:effectLst/>
                <a:latin typeface="Consolas" panose="020B0609020204030204" pitchFamily="49" charset="0"/>
              </a:rPr>
              <a:t>sydney</a:t>
            </a:r>
            <a:r>
              <a:rPr lang="en-US" sz="1700" dirty="0">
                <a:solidFill>
                  <a:srgbClr val="2A00FF"/>
                </a:solidFill>
                <a:effectLst/>
                <a:latin typeface="Consolas" panose="020B0609020204030204" pitchFamily="49" charset="0"/>
              </a:rPr>
              <a:t>"</a:t>
            </a: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dirty="0">
                <a:solidFill>
                  <a:srgbClr val="000000"/>
                </a:solidFill>
                <a:effectLst/>
                <a:latin typeface="Consolas" panose="020B0609020204030204" pitchFamily="49" charset="0"/>
              </a:rPr>
              <a:t>String </a:t>
            </a:r>
            <a:r>
              <a:rPr lang="en-US" sz="1700" dirty="0" err="1">
                <a:solidFill>
                  <a:srgbClr val="6A3E3E"/>
                </a:solidFill>
                <a:effectLst/>
                <a:latin typeface="Consolas" panose="020B0609020204030204" pitchFamily="49" charset="0"/>
              </a:rPr>
              <a:t>combinedString</a:t>
            </a:r>
            <a:r>
              <a:rPr lang="en-US" sz="1700" dirty="0">
                <a:solidFill>
                  <a:srgbClr val="000000"/>
                </a:solidFill>
                <a:effectLst/>
                <a:latin typeface="Consolas" panose="020B0609020204030204" pitchFamily="49" charset="0"/>
              </a:rPr>
              <a:t> = </a:t>
            </a:r>
            <a:r>
              <a:rPr lang="en-US" sz="1700" dirty="0">
                <a:solidFill>
                  <a:srgbClr val="6A3E3E"/>
                </a:solidFill>
                <a:effectLst/>
                <a:latin typeface="Consolas" panose="020B0609020204030204" pitchFamily="49" charset="0"/>
              </a:rPr>
              <a:t>str1</a:t>
            </a:r>
            <a:r>
              <a:rPr lang="en-US" sz="1700" dirty="0">
                <a:solidFill>
                  <a:srgbClr val="000000"/>
                </a:solidFill>
                <a:effectLst/>
                <a:latin typeface="Consolas" panose="020B0609020204030204" pitchFamily="49" charset="0"/>
              </a:rPr>
              <a:t>.toUpperCase() + </a:t>
            </a:r>
            <a:r>
              <a:rPr lang="en-US" sz="1700" dirty="0">
                <a:solidFill>
                  <a:srgbClr val="2A00FF"/>
                </a:solidFill>
                <a:effectLst/>
                <a:latin typeface="Consolas" panose="020B0609020204030204" pitchFamily="49" charset="0"/>
              </a:rPr>
              <a:t>" "</a:t>
            </a:r>
            <a:r>
              <a:rPr lang="en-US" sz="1700" dirty="0">
                <a:solidFill>
                  <a:srgbClr val="000000"/>
                </a:solidFill>
                <a:effectLst/>
                <a:latin typeface="Consolas" panose="020B0609020204030204" pitchFamily="49" charset="0"/>
              </a:rPr>
              <a:t> + </a:t>
            </a:r>
            <a:r>
              <a:rPr lang="en-US" sz="1700" dirty="0">
                <a:solidFill>
                  <a:srgbClr val="6A3E3E"/>
                </a:solidFill>
                <a:effectLst/>
                <a:latin typeface="Consolas" panose="020B0609020204030204" pitchFamily="49" charset="0"/>
              </a:rPr>
              <a:t>str2</a:t>
            </a:r>
            <a:r>
              <a:rPr lang="en-US" sz="1700" dirty="0">
                <a:solidFill>
                  <a:srgbClr val="000000"/>
                </a:solidFill>
                <a:effectLst/>
                <a:latin typeface="Consolas" panose="020B0609020204030204" pitchFamily="49" charset="0"/>
              </a:rPr>
              <a:t>.toUpperCase();</a:t>
            </a:r>
          </a:p>
          <a:p>
            <a:pPr marL="0" marR="0">
              <a:spcBef>
                <a:spcPts val="0"/>
              </a:spcBef>
              <a:spcAft>
                <a:spcPts val="0"/>
              </a:spcAft>
            </a:pPr>
            <a:r>
              <a:rPr lang="en-US" sz="1700" dirty="0">
                <a:solidFill>
                  <a:srgbClr val="3F7F5F"/>
                </a:solidFill>
                <a:effectLst/>
                <a:latin typeface="Consolas" panose="020B0609020204030204" pitchFamily="49" charset="0"/>
              </a:rPr>
              <a:t>// Display the combined string</a:t>
            </a:r>
            <a:endParaRPr lang="en-US" sz="1700" dirty="0">
              <a:solidFill>
                <a:srgbClr val="000000"/>
              </a:solidFill>
              <a:effectLst/>
              <a:latin typeface="Consolas" panose="020B0609020204030204" pitchFamily="49" charset="0"/>
            </a:endParaRPr>
          </a:p>
          <a:p>
            <a:pPr marL="0" marR="0">
              <a:spcBef>
                <a:spcPts val="0"/>
              </a:spcBef>
              <a:spcAft>
                <a:spcPts val="0"/>
              </a:spcAft>
            </a:pPr>
            <a:r>
              <a:rPr lang="en-US" sz="1700" dirty="0" err="1">
                <a:solidFill>
                  <a:srgbClr val="000000"/>
                </a:solidFill>
                <a:effectLst/>
                <a:latin typeface="Consolas" panose="020B0609020204030204" pitchFamily="49" charset="0"/>
              </a:rPr>
              <a:t>System.</a:t>
            </a:r>
            <a:r>
              <a:rPr lang="en-US" sz="1700" b="1" i="1" dirty="0" err="1">
                <a:solidFill>
                  <a:srgbClr val="0000C0"/>
                </a:solidFill>
                <a:effectLst/>
                <a:latin typeface="Consolas" panose="020B0609020204030204" pitchFamily="49" charset="0"/>
              </a:rPr>
              <a:t>out</a:t>
            </a:r>
            <a:r>
              <a:rPr lang="en-US" sz="1700" dirty="0" err="1">
                <a:solidFill>
                  <a:srgbClr val="000000"/>
                </a:solidFill>
                <a:effectLst/>
                <a:latin typeface="Consolas" panose="020B0609020204030204" pitchFamily="49" charset="0"/>
              </a:rPr>
              <a:t>.println</a:t>
            </a:r>
            <a:r>
              <a:rPr lang="en-US" sz="1700" dirty="0">
                <a:solidFill>
                  <a:srgbClr val="000000"/>
                </a:solidFill>
                <a:effectLst/>
                <a:latin typeface="Consolas" panose="020B0609020204030204" pitchFamily="49" charset="0"/>
              </a:rPr>
              <a:t>(</a:t>
            </a:r>
            <a:r>
              <a:rPr lang="en-US" sz="1700" dirty="0">
                <a:solidFill>
                  <a:srgbClr val="2A00FF"/>
                </a:solidFill>
                <a:effectLst/>
                <a:latin typeface="Consolas" panose="020B0609020204030204" pitchFamily="49" charset="0"/>
              </a:rPr>
              <a:t>"Combined String: "</a:t>
            </a:r>
            <a:r>
              <a:rPr lang="en-US" sz="1700" dirty="0">
                <a:solidFill>
                  <a:srgbClr val="000000"/>
                </a:solidFill>
                <a:effectLst/>
                <a:latin typeface="Consolas" panose="020B0609020204030204" pitchFamily="49" charset="0"/>
              </a:rPr>
              <a:t> + </a:t>
            </a:r>
            <a:r>
              <a:rPr lang="en-US" sz="1700" dirty="0" err="1">
                <a:solidFill>
                  <a:srgbClr val="6A3E3E"/>
                </a:solidFill>
                <a:effectLst/>
                <a:latin typeface="Consolas" panose="020B0609020204030204" pitchFamily="49" charset="0"/>
              </a:rPr>
              <a:t>combinedString</a:t>
            </a: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dirty="0">
                <a:solidFill>
                  <a:srgbClr val="3F7F5F"/>
                </a:solidFill>
                <a:effectLst/>
                <a:latin typeface="Consolas" panose="020B0609020204030204" pitchFamily="49" charset="0"/>
              </a:rPr>
              <a:t>// Display the length of the combined string</a:t>
            </a:r>
            <a:endParaRPr lang="en-US" sz="1700" dirty="0">
              <a:solidFill>
                <a:srgbClr val="000000"/>
              </a:solidFill>
              <a:effectLst/>
              <a:latin typeface="Consolas" panose="020B0609020204030204" pitchFamily="49" charset="0"/>
            </a:endParaRPr>
          </a:p>
          <a:p>
            <a:pPr marL="0" marR="0">
              <a:spcBef>
                <a:spcPts val="0"/>
              </a:spcBef>
              <a:spcAft>
                <a:spcPts val="0"/>
              </a:spcAft>
            </a:pPr>
            <a:r>
              <a:rPr lang="en-US" sz="1700" b="1" dirty="0">
                <a:solidFill>
                  <a:srgbClr val="7F0055"/>
                </a:solidFill>
                <a:effectLst/>
                <a:latin typeface="Consolas" panose="020B0609020204030204" pitchFamily="49" charset="0"/>
              </a:rPr>
              <a:t>int</a:t>
            </a:r>
            <a:r>
              <a:rPr lang="en-US" sz="1700" dirty="0">
                <a:solidFill>
                  <a:srgbClr val="000000"/>
                </a:solidFill>
                <a:effectLst/>
                <a:latin typeface="Consolas" panose="020B0609020204030204" pitchFamily="49" charset="0"/>
              </a:rPr>
              <a:t> </a:t>
            </a:r>
            <a:r>
              <a:rPr lang="en-US" sz="1700" dirty="0">
                <a:solidFill>
                  <a:srgbClr val="6A3E3E"/>
                </a:solidFill>
                <a:effectLst/>
                <a:latin typeface="Consolas" panose="020B0609020204030204" pitchFamily="49" charset="0"/>
              </a:rPr>
              <a:t>length</a:t>
            </a:r>
            <a:r>
              <a:rPr lang="en-US" sz="1700" dirty="0">
                <a:solidFill>
                  <a:srgbClr val="000000"/>
                </a:solidFill>
                <a:effectLst/>
                <a:latin typeface="Consolas" panose="020B0609020204030204" pitchFamily="49" charset="0"/>
              </a:rPr>
              <a:t> = </a:t>
            </a:r>
            <a:r>
              <a:rPr lang="en-US" sz="1700" dirty="0" err="1">
                <a:solidFill>
                  <a:srgbClr val="6A3E3E"/>
                </a:solidFill>
                <a:effectLst/>
                <a:latin typeface="Consolas" panose="020B0609020204030204" pitchFamily="49" charset="0"/>
              </a:rPr>
              <a:t>combinedString</a:t>
            </a:r>
            <a:r>
              <a:rPr lang="en-US" sz="1700" dirty="0" err="1">
                <a:solidFill>
                  <a:srgbClr val="000000"/>
                </a:solidFill>
                <a:effectLst/>
                <a:latin typeface="Consolas" panose="020B0609020204030204" pitchFamily="49" charset="0"/>
              </a:rPr>
              <a:t>.length</a:t>
            </a: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dirty="0" err="1">
                <a:solidFill>
                  <a:srgbClr val="000000"/>
                </a:solidFill>
                <a:effectLst/>
                <a:latin typeface="Consolas" panose="020B0609020204030204" pitchFamily="49" charset="0"/>
              </a:rPr>
              <a:t>System.</a:t>
            </a:r>
            <a:r>
              <a:rPr lang="en-US" sz="1700" b="1" i="1" dirty="0" err="1">
                <a:solidFill>
                  <a:srgbClr val="0000C0"/>
                </a:solidFill>
                <a:effectLst/>
                <a:latin typeface="Consolas" panose="020B0609020204030204" pitchFamily="49" charset="0"/>
              </a:rPr>
              <a:t>out</a:t>
            </a:r>
            <a:r>
              <a:rPr lang="en-US" sz="1700" dirty="0" err="1">
                <a:solidFill>
                  <a:srgbClr val="000000"/>
                </a:solidFill>
                <a:effectLst/>
                <a:latin typeface="Consolas" panose="020B0609020204030204" pitchFamily="49" charset="0"/>
              </a:rPr>
              <a:t>.println</a:t>
            </a:r>
            <a:r>
              <a:rPr lang="en-US" sz="1700" dirty="0">
                <a:solidFill>
                  <a:srgbClr val="000000"/>
                </a:solidFill>
                <a:effectLst/>
                <a:latin typeface="Consolas" panose="020B0609020204030204" pitchFamily="49" charset="0"/>
              </a:rPr>
              <a:t>(</a:t>
            </a:r>
            <a:r>
              <a:rPr lang="en-US" sz="1700" dirty="0">
                <a:solidFill>
                  <a:srgbClr val="2A00FF"/>
                </a:solidFill>
                <a:effectLst/>
                <a:latin typeface="Consolas" panose="020B0609020204030204" pitchFamily="49" charset="0"/>
              </a:rPr>
              <a:t>"Length of Combined String: "</a:t>
            </a:r>
            <a:r>
              <a:rPr lang="en-US" sz="1700" dirty="0">
                <a:solidFill>
                  <a:srgbClr val="000000"/>
                </a:solidFill>
                <a:effectLst/>
                <a:latin typeface="Consolas" panose="020B0609020204030204" pitchFamily="49" charset="0"/>
              </a:rPr>
              <a:t> + </a:t>
            </a:r>
            <a:r>
              <a:rPr lang="en-US" sz="1700" dirty="0">
                <a:solidFill>
                  <a:srgbClr val="6A3E3E"/>
                </a:solidFill>
                <a:effectLst/>
                <a:latin typeface="Consolas" panose="020B0609020204030204" pitchFamily="49" charset="0"/>
              </a:rPr>
              <a:t>length</a:t>
            </a: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dirty="0">
                <a:solidFill>
                  <a:srgbClr val="3F7F5F"/>
                </a:solidFill>
                <a:effectLst/>
                <a:latin typeface="Consolas" panose="020B0609020204030204" pitchFamily="49" charset="0"/>
              </a:rPr>
              <a:t>// Display the last character of the combined string</a:t>
            </a:r>
            <a:endParaRPr lang="en-US" sz="1700" dirty="0">
              <a:solidFill>
                <a:srgbClr val="000000"/>
              </a:solidFill>
              <a:effectLst/>
              <a:latin typeface="Consolas" panose="020B0609020204030204" pitchFamily="49" charset="0"/>
            </a:endParaRPr>
          </a:p>
          <a:p>
            <a:pPr marL="0" marR="0">
              <a:spcBef>
                <a:spcPts val="0"/>
              </a:spcBef>
              <a:spcAft>
                <a:spcPts val="0"/>
              </a:spcAft>
            </a:pPr>
            <a:r>
              <a:rPr lang="en-US" sz="1700" b="1" dirty="0">
                <a:solidFill>
                  <a:srgbClr val="7F0055"/>
                </a:solidFill>
                <a:effectLst/>
                <a:latin typeface="Consolas" panose="020B0609020204030204" pitchFamily="49" charset="0"/>
              </a:rPr>
              <a:t>char</a:t>
            </a:r>
            <a:r>
              <a:rPr lang="en-US" sz="1700" dirty="0">
                <a:solidFill>
                  <a:srgbClr val="000000"/>
                </a:solidFill>
                <a:effectLst/>
                <a:latin typeface="Consolas" panose="020B0609020204030204" pitchFamily="49" charset="0"/>
              </a:rPr>
              <a:t> </a:t>
            </a:r>
            <a:r>
              <a:rPr lang="en-US" sz="1700" dirty="0" err="1">
                <a:solidFill>
                  <a:srgbClr val="6A3E3E"/>
                </a:solidFill>
                <a:effectLst/>
                <a:latin typeface="Consolas" panose="020B0609020204030204" pitchFamily="49" charset="0"/>
              </a:rPr>
              <a:t>lastChar</a:t>
            </a:r>
            <a:r>
              <a:rPr lang="en-US" sz="1700" dirty="0">
                <a:solidFill>
                  <a:srgbClr val="000000"/>
                </a:solidFill>
                <a:effectLst/>
                <a:latin typeface="Consolas" panose="020B0609020204030204" pitchFamily="49" charset="0"/>
              </a:rPr>
              <a:t> = </a:t>
            </a:r>
            <a:r>
              <a:rPr lang="en-US" sz="1700" dirty="0" err="1">
                <a:solidFill>
                  <a:srgbClr val="6A3E3E"/>
                </a:solidFill>
                <a:effectLst/>
                <a:latin typeface="Consolas" panose="020B0609020204030204" pitchFamily="49" charset="0"/>
              </a:rPr>
              <a:t>combinedString</a:t>
            </a:r>
            <a:r>
              <a:rPr lang="en-US" sz="1700" dirty="0" err="1">
                <a:solidFill>
                  <a:srgbClr val="000000"/>
                </a:solidFill>
                <a:effectLst/>
                <a:latin typeface="Consolas" panose="020B0609020204030204" pitchFamily="49" charset="0"/>
              </a:rPr>
              <a:t>.charAt</a:t>
            </a:r>
            <a:r>
              <a:rPr lang="en-US" sz="1700" dirty="0">
                <a:solidFill>
                  <a:srgbClr val="000000"/>
                </a:solidFill>
                <a:effectLst/>
                <a:latin typeface="Consolas" panose="020B0609020204030204" pitchFamily="49" charset="0"/>
              </a:rPr>
              <a:t>(</a:t>
            </a:r>
            <a:r>
              <a:rPr lang="en-US" sz="1700" dirty="0">
                <a:solidFill>
                  <a:srgbClr val="6A3E3E"/>
                </a:solidFill>
                <a:effectLst/>
                <a:latin typeface="Consolas" panose="020B0609020204030204" pitchFamily="49" charset="0"/>
              </a:rPr>
              <a:t>length</a:t>
            </a:r>
            <a:r>
              <a:rPr lang="en-US" sz="1700" dirty="0">
                <a:solidFill>
                  <a:srgbClr val="000000"/>
                </a:solidFill>
                <a:effectLst/>
                <a:latin typeface="Consolas" panose="020B0609020204030204" pitchFamily="49" charset="0"/>
              </a:rPr>
              <a:t> - 1);</a:t>
            </a:r>
          </a:p>
          <a:p>
            <a:pPr marL="0" marR="0">
              <a:spcBef>
                <a:spcPts val="0"/>
              </a:spcBef>
              <a:spcAft>
                <a:spcPts val="0"/>
              </a:spcAft>
            </a:pPr>
            <a:r>
              <a:rPr lang="en-US" sz="1700" dirty="0" err="1">
                <a:solidFill>
                  <a:srgbClr val="000000"/>
                </a:solidFill>
                <a:effectLst/>
                <a:latin typeface="Consolas" panose="020B0609020204030204" pitchFamily="49" charset="0"/>
              </a:rPr>
              <a:t>System.</a:t>
            </a:r>
            <a:r>
              <a:rPr lang="en-US" sz="1700" b="1" i="1" dirty="0" err="1">
                <a:solidFill>
                  <a:srgbClr val="0000C0"/>
                </a:solidFill>
                <a:effectLst/>
                <a:latin typeface="Consolas" panose="020B0609020204030204" pitchFamily="49" charset="0"/>
              </a:rPr>
              <a:t>out</a:t>
            </a:r>
            <a:r>
              <a:rPr lang="en-US" sz="1700" dirty="0" err="1">
                <a:solidFill>
                  <a:srgbClr val="000000"/>
                </a:solidFill>
                <a:effectLst/>
                <a:latin typeface="Consolas" panose="020B0609020204030204" pitchFamily="49" charset="0"/>
              </a:rPr>
              <a:t>.println</a:t>
            </a:r>
            <a:r>
              <a:rPr lang="en-US" sz="1700" dirty="0">
                <a:solidFill>
                  <a:srgbClr val="000000"/>
                </a:solidFill>
                <a:effectLst/>
                <a:latin typeface="Consolas" panose="020B0609020204030204" pitchFamily="49" charset="0"/>
              </a:rPr>
              <a:t>(</a:t>
            </a:r>
            <a:r>
              <a:rPr lang="en-US" sz="1700" dirty="0">
                <a:solidFill>
                  <a:srgbClr val="2A00FF"/>
                </a:solidFill>
                <a:effectLst/>
                <a:latin typeface="Consolas" panose="020B0609020204030204" pitchFamily="49" charset="0"/>
              </a:rPr>
              <a:t>"Last Character of Combined String: "</a:t>
            </a:r>
            <a:r>
              <a:rPr lang="en-US" sz="1700" dirty="0">
                <a:solidFill>
                  <a:srgbClr val="000000"/>
                </a:solidFill>
                <a:effectLst/>
                <a:latin typeface="Consolas" panose="020B0609020204030204" pitchFamily="49" charset="0"/>
              </a:rPr>
              <a:t> + </a:t>
            </a:r>
            <a:r>
              <a:rPr lang="en-US" sz="1700" dirty="0" err="1">
                <a:solidFill>
                  <a:srgbClr val="6A3E3E"/>
                </a:solidFill>
                <a:effectLst/>
                <a:latin typeface="Consolas" panose="020B0609020204030204" pitchFamily="49" charset="0"/>
              </a:rPr>
              <a:t>lastChar</a:t>
            </a: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dirty="0">
                <a:solidFill>
                  <a:srgbClr val="3F7F5F"/>
                </a:solidFill>
                <a:effectLst/>
                <a:latin typeface="Consolas" panose="020B0609020204030204" pitchFamily="49" charset="0"/>
              </a:rPr>
              <a:t>// Change the string to "NORTH SHORE" and display it</a:t>
            </a:r>
            <a:endParaRPr lang="en-US" sz="1700" dirty="0">
              <a:solidFill>
                <a:srgbClr val="000000"/>
              </a:solidFill>
              <a:effectLst/>
              <a:latin typeface="Consolas" panose="020B0609020204030204" pitchFamily="49" charset="0"/>
            </a:endParaRPr>
          </a:p>
          <a:p>
            <a:pPr marL="0" marR="0">
              <a:spcBef>
                <a:spcPts val="0"/>
              </a:spcBef>
              <a:spcAft>
                <a:spcPts val="0"/>
              </a:spcAft>
            </a:pPr>
            <a:r>
              <a:rPr lang="en-US" sz="1700" dirty="0" err="1">
                <a:solidFill>
                  <a:srgbClr val="6A3E3E"/>
                </a:solidFill>
                <a:effectLst/>
                <a:latin typeface="Consolas" panose="020B0609020204030204" pitchFamily="49" charset="0"/>
              </a:rPr>
              <a:t>combinedString</a:t>
            </a:r>
            <a:r>
              <a:rPr lang="en-US" sz="1700" dirty="0">
                <a:solidFill>
                  <a:srgbClr val="000000"/>
                </a:solidFill>
                <a:effectLst/>
                <a:latin typeface="Consolas" panose="020B0609020204030204" pitchFamily="49" charset="0"/>
              </a:rPr>
              <a:t> = </a:t>
            </a:r>
            <a:r>
              <a:rPr lang="en-US" sz="1700" dirty="0">
                <a:solidFill>
                  <a:srgbClr val="2A00FF"/>
                </a:solidFill>
                <a:effectLst/>
                <a:latin typeface="Consolas" panose="020B0609020204030204" pitchFamily="49" charset="0"/>
              </a:rPr>
              <a:t>"NORTH SHORE"</a:t>
            </a: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dirty="0" err="1">
                <a:solidFill>
                  <a:srgbClr val="000000"/>
                </a:solidFill>
                <a:effectLst/>
                <a:latin typeface="Consolas" panose="020B0609020204030204" pitchFamily="49" charset="0"/>
              </a:rPr>
              <a:t>System.</a:t>
            </a:r>
            <a:r>
              <a:rPr lang="en-US" sz="1700" b="1" i="1" dirty="0" err="1">
                <a:solidFill>
                  <a:srgbClr val="0000C0"/>
                </a:solidFill>
                <a:effectLst/>
                <a:latin typeface="Consolas" panose="020B0609020204030204" pitchFamily="49" charset="0"/>
              </a:rPr>
              <a:t>out</a:t>
            </a:r>
            <a:r>
              <a:rPr lang="en-US" sz="1700" dirty="0" err="1">
                <a:solidFill>
                  <a:srgbClr val="000000"/>
                </a:solidFill>
                <a:effectLst/>
                <a:latin typeface="Consolas" panose="020B0609020204030204" pitchFamily="49" charset="0"/>
              </a:rPr>
              <a:t>.println</a:t>
            </a:r>
            <a:r>
              <a:rPr lang="en-US" sz="1700" dirty="0">
                <a:solidFill>
                  <a:srgbClr val="000000"/>
                </a:solidFill>
                <a:effectLst/>
                <a:latin typeface="Consolas" panose="020B0609020204030204" pitchFamily="49" charset="0"/>
              </a:rPr>
              <a:t>(</a:t>
            </a:r>
            <a:r>
              <a:rPr lang="en-US" sz="1700" dirty="0">
                <a:solidFill>
                  <a:srgbClr val="2A00FF"/>
                </a:solidFill>
                <a:effectLst/>
                <a:latin typeface="Consolas" panose="020B0609020204030204" pitchFamily="49" charset="0"/>
              </a:rPr>
              <a:t>"Updated String: "</a:t>
            </a:r>
            <a:r>
              <a:rPr lang="en-US" sz="1700" dirty="0">
                <a:solidFill>
                  <a:srgbClr val="000000"/>
                </a:solidFill>
                <a:effectLst/>
                <a:latin typeface="Consolas" panose="020B0609020204030204" pitchFamily="49" charset="0"/>
              </a:rPr>
              <a:t> + </a:t>
            </a:r>
            <a:r>
              <a:rPr lang="en-US" sz="1700" dirty="0" err="1">
                <a:solidFill>
                  <a:srgbClr val="6A3E3E"/>
                </a:solidFill>
                <a:effectLst/>
                <a:latin typeface="Consolas" panose="020B0609020204030204" pitchFamily="49" charset="0"/>
              </a:rPr>
              <a:t>combinedString</a:t>
            </a: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dirty="0">
                <a:solidFill>
                  <a:srgbClr val="000000"/>
                </a:solidFill>
                <a:effectLst/>
                <a:latin typeface="Consolas" panose="020B0609020204030204" pitchFamily="49" charset="0"/>
              </a:rPr>
              <a:t>}</a:t>
            </a:r>
          </a:p>
          <a:p>
            <a:pPr marL="0" marR="0">
              <a:spcBef>
                <a:spcPts val="0"/>
              </a:spcBef>
              <a:spcAft>
                <a:spcPts val="0"/>
              </a:spcAft>
            </a:pPr>
            <a:r>
              <a:rPr lang="en-US" sz="170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353961" y="4734342"/>
            <a:ext cx="8790039" cy="2123658"/>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("Last Character of Combined String: " +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lastChar</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Prints the last character of the combined string.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combinedString</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 "NORTH SHORE";</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Updates the string to "NORTH SHORE".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("Updated String: " +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combinedString</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Prints the updated string "NORTH SHORE".</a:t>
            </a:r>
          </a:p>
        </p:txBody>
      </p:sp>
    </p:spTree>
    <p:extLst>
      <p:ext uri="{BB962C8B-B14F-4D97-AF65-F5344CB8AC3E}">
        <p14:creationId xmlns:p14="http://schemas.microsoft.com/office/powerpoint/2010/main" val="23258659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52</a:t>
            </a:fld>
            <a:endParaRPr lang="en-US" altLang="en-US"/>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0" y="-3513"/>
            <a:ext cx="7256206"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2800" b="1" i="0" u="none" strike="noStrike" baseline="0" dirty="0">
                <a:solidFill>
                  <a:srgbClr val="000000"/>
                </a:solidFill>
                <a:latin typeface="Calibri" panose="020F0502020204030204" pitchFamily="34" charset="0"/>
                <a:cs typeface="Calibri" panose="020F0502020204030204" pitchFamily="34" charset="0"/>
              </a:rPr>
              <a:t>6.5 (1%) </a:t>
            </a:r>
            <a:r>
              <a:rPr lang="en-US" sz="2800" b="0" i="0" u="none" strike="noStrike" baseline="0" dirty="0">
                <a:solidFill>
                  <a:srgbClr val="000000"/>
                </a:solidFill>
                <a:latin typeface="Calibri" panose="020F0502020204030204" pitchFamily="34" charset="0"/>
                <a:cs typeface="Calibri" panose="020F0502020204030204" pitchFamily="34" charset="0"/>
              </a:rPr>
              <a:t>(</a:t>
            </a:r>
            <a:r>
              <a:rPr lang="en-US" sz="2800" b="0" i="1" u="none" strike="noStrike" baseline="0" dirty="0">
                <a:solidFill>
                  <a:srgbClr val="000000"/>
                </a:solidFill>
                <a:latin typeface="Calibri" panose="020F0502020204030204" pitchFamily="34" charset="0"/>
                <a:cs typeface="Calibri" panose="020F0502020204030204" pitchFamily="34" charset="0"/>
              </a:rPr>
              <a:t>Understanding the Code)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57A171F0-4304-903D-580A-843DFDC082E5}"/>
              </a:ext>
            </a:extLst>
          </p:cNvPr>
          <p:cNvPicPr>
            <a:picLocks noChangeAspect="1"/>
          </p:cNvPicPr>
          <p:nvPr/>
        </p:nvPicPr>
        <p:blipFill>
          <a:blip r:embed="rId2"/>
          <a:stretch>
            <a:fillRect/>
          </a:stretch>
        </p:blipFill>
        <p:spPr>
          <a:xfrm>
            <a:off x="0" y="713384"/>
            <a:ext cx="9144000" cy="6043308"/>
          </a:xfrm>
          <a:prstGeom prst="rect">
            <a:avLst/>
          </a:prstGeom>
        </p:spPr>
      </p:pic>
      <p:sp>
        <p:nvSpPr>
          <p:cNvPr id="8" name="TextBox 7">
            <a:extLst>
              <a:ext uri="{FF2B5EF4-FFF2-40B4-BE49-F238E27FC236}">
                <a16:creationId xmlns:a16="http://schemas.microsoft.com/office/drawing/2014/main" id="{B29D2133-6E5E-76A9-8DC2-9994EB377545}"/>
              </a:ext>
            </a:extLst>
          </p:cNvPr>
          <p:cNvSpPr txBox="1"/>
          <p:nvPr/>
        </p:nvSpPr>
        <p:spPr>
          <a:xfrm>
            <a:off x="5291958" y="0"/>
            <a:ext cx="3767959" cy="2308324"/>
          </a:xfrm>
          <a:prstGeom prst="rect">
            <a:avLst/>
          </a:prstGeom>
          <a:solidFill>
            <a:schemeClr val="bg1"/>
          </a:solidFill>
        </p:spPr>
        <p:txBody>
          <a:bodyPr wrap="square">
            <a:spAutoFit/>
          </a:bodyPr>
          <a:lstStyle/>
          <a:p>
            <a:r>
              <a:rPr lang="en-US" sz="1800" b="0" i="0" u="none" strike="noStrike" baseline="0" dirty="0">
                <a:solidFill>
                  <a:srgbClr val="000000"/>
                </a:solidFill>
                <a:latin typeface="AAAAAE+ArialMT"/>
              </a:rPr>
              <a:t>Study and understand the above code by paying particular attention on how the </a:t>
            </a:r>
            <a:r>
              <a:rPr lang="en-US" sz="1800" b="0" i="0" u="none" strike="noStrike" baseline="0" dirty="0" err="1">
                <a:solidFill>
                  <a:srgbClr val="000000"/>
                </a:solidFill>
                <a:latin typeface="AAAAAE+ArialMT"/>
              </a:rPr>
              <a:t>readAndComputeAvgCost</a:t>
            </a:r>
            <a:r>
              <a:rPr lang="en-US" sz="1800" b="0" i="0" u="none" strike="noStrike" baseline="0" dirty="0">
                <a:solidFill>
                  <a:srgbClr val="000000"/>
                </a:solidFill>
                <a:latin typeface="AAAAAE+ArialMT"/>
              </a:rPr>
              <a:t>() method gets use of the subroutine calculation methods </a:t>
            </a:r>
            <a:r>
              <a:rPr lang="en-US" sz="1800" b="0" i="0" u="none" strike="noStrike" baseline="0" dirty="0" err="1">
                <a:solidFill>
                  <a:srgbClr val="000000"/>
                </a:solidFill>
                <a:latin typeface="AAAAAE+ArialMT"/>
              </a:rPr>
              <a:t>getTotal</a:t>
            </a:r>
            <a:r>
              <a:rPr lang="en-US" sz="1800" b="0" i="0" u="none" strike="noStrike" baseline="0" dirty="0">
                <a:solidFill>
                  <a:srgbClr val="000000"/>
                </a:solidFill>
                <a:latin typeface="AAAAAE+ArialMT"/>
              </a:rPr>
              <a:t>() and </a:t>
            </a:r>
            <a:r>
              <a:rPr lang="en-US" sz="1800" b="0" i="0" u="none" strike="noStrike" baseline="0" dirty="0" err="1">
                <a:solidFill>
                  <a:srgbClr val="000000"/>
                </a:solidFill>
                <a:latin typeface="AAAAAE+ArialMT"/>
              </a:rPr>
              <a:t>getAverage</a:t>
            </a:r>
            <a:r>
              <a:rPr lang="en-US" sz="1800" b="0" i="0" u="none" strike="noStrike" baseline="0" dirty="0">
                <a:solidFill>
                  <a:srgbClr val="000000"/>
                </a:solidFill>
                <a:latin typeface="AAAAAE+ArialMT"/>
              </a:rPr>
              <a:t>(). Find a bug in the above program and </a:t>
            </a:r>
            <a:r>
              <a:rPr lang="en-US" sz="1800" b="1" i="0" u="none" strike="noStrike" baseline="0" dirty="0">
                <a:solidFill>
                  <a:srgbClr val="000000"/>
                </a:solidFill>
                <a:latin typeface="AAAAAL+Arial-BoldMT"/>
              </a:rPr>
              <a:t>explain </a:t>
            </a:r>
            <a:r>
              <a:rPr lang="en-US" sz="1800" b="0" i="0" u="none" strike="noStrike" baseline="0" dirty="0">
                <a:solidFill>
                  <a:srgbClr val="000000"/>
                </a:solidFill>
                <a:latin typeface="AAAAAE+ArialMT"/>
              </a:rPr>
              <a:t>to your lab tutor. </a:t>
            </a:r>
            <a:r>
              <a:rPr lang="en-US" sz="1800" b="1" i="0" u="none" strike="noStrike" baseline="0" dirty="0">
                <a:solidFill>
                  <a:srgbClr val="000000"/>
                </a:solidFill>
                <a:latin typeface="AAAAAL+Arial-BoldMT"/>
              </a:rPr>
              <a:t>Hint: </a:t>
            </a:r>
            <a:r>
              <a:rPr lang="en-US" sz="1800" b="0" i="0" u="none" strike="noStrike" baseline="0" dirty="0">
                <a:solidFill>
                  <a:srgbClr val="000000"/>
                </a:solidFill>
                <a:latin typeface="AAAAAE+ArialMT"/>
              </a:rPr>
              <a:t>the bug is a logic error. </a:t>
            </a:r>
            <a:endParaRPr lang="en-AU" dirty="0"/>
          </a:p>
        </p:txBody>
      </p:sp>
    </p:spTree>
    <p:extLst>
      <p:ext uri="{BB962C8B-B14F-4D97-AF65-F5344CB8AC3E}">
        <p14:creationId xmlns:p14="http://schemas.microsoft.com/office/powerpoint/2010/main" val="11890707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53</a:t>
            </a:fld>
            <a:endParaRPr lang="en-US" altLang="en-US"/>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0" y="-3513"/>
            <a:ext cx="7256206"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2800" b="1" i="0" u="none" strike="noStrike" baseline="0" dirty="0">
                <a:solidFill>
                  <a:srgbClr val="000000"/>
                </a:solidFill>
                <a:latin typeface="Calibri" panose="020F0502020204030204" pitchFamily="34" charset="0"/>
                <a:cs typeface="Calibri" panose="020F0502020204030204" pitchFamily="34" charset="0"/>
              </a:rPr>
              <a:t>6.5 (1%) </a:t>
            </a:r>
            <a:r>
              <a:rPr lang="en-US" sz="2800" b="0" i="0" u="none" strike="noStrike" baseline="0" dirty="0">
                <a:solidFill>
                  <a:srgbClr val="000000"/>
                </a:solidFill>
                <a:latin typeface="Calibri" panose="020F0502020204030204" pitchFamily="34" charset="0"/>
                <a:cs typeface="Calibri" panose="020F0502020204030204" pitchFamily="34" charset="0"/>
              </a:rPr>
              <a:t>(</a:t>
            </a:r>
            <a:r>
              <a:rPr lang="en-US" sz="2800" b="0" i="1" u="none" strike="noStrike" baseline="0" dirty="0">
                <a:solidFill>
                  <a:srgbClr val="000000"/>
                </a:solidFill>
                <a:latin typeface="Calibri" panose="020F0502020204030204" pitchFamily="34" charset="0"/>
                <a:cs typeface="Calibri" panose="020F0502020204030204" pitchFamily="34" charset="0"/>
              </a:rPr>
              <a:t>Understanding the Code)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B19CFC77-11E4-2946-3D53-92A36DD8B35D}"/>
              </a:ext>
            </a:extLst>
          </p:cNvPr>
          <p:cNvSpPr>
            <a:spLocks noChangeArrowheads="1"/>
          </p:cNvSpPr>
          <p:nvPr/>
        </p:nvSpPr>
        <p:spPr bwMode="auto">
          <a:xfrm>
            <a:off x="0" y="1042650"/>
            <a:ext cx="9144000"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Explanation and Bug Identification: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provided code snippet defines a program that calculates the total and average cost of shopping items.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readAndComputeAvgCost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calls two subroutine methods: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getAverage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endPar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Functions Overview:</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(double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uPrice</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double qty, double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totalAmt</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It returns the sum of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totalAmt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the product of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uPrice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qty.</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8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getAverage</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(double total, int count)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It calculates the average cost by dividing the total amount by the number of items (count).</a:t>
            </a:r>
          </a:p>
        </p:txBody>
      </p:sp>
    </p:spTree>
    <p:extLst>
      <p:ext uri="{BB962C8B-B14F-4D97-AF65-F5344CB8AC3E}">
        <p14:creationId xmlns:p14="http://schemas.microsoft.com/office/powerpoint/2010/main" val="331090253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54</a:t>
            </a:fld>
            <a:endParaRPr lang="en-US" altLang="en-US"/>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0" y="-3513"/>
            <a:ext cx="7256206"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2800" b="1" i="0" u="none" strike="noStrike" baseline="0" dirty="0">
                <a:solidFill>
                  <a:srgbClr val="000000"/>
                </a:solidFill>
                <a:latin typeface="Calibri" panose="020F0502020204030204" pitchFamily="34" charset="0"/>
                <a:cs typeface="Calibri" panose="020F0502020204030204" pitchFamily="34" charset="0"/>
              </a:rPr>
              <a:t>6.5 (1%) </a:t>
            </a:r>
            <a:r>
              <a:rPr lang="en-US" sz="2800" b="0" i="0" u="none" strike="noStrike" baseline="0" dirty="0">
                <a:solidFill>
                  <a:srgbClr val="000000"/>
                </a:solidFill>
                <a:latin typeface="Calibri" panose="020F0502020204030204" pitchFamily="34" charset="0"/>
                <a:cs typeface="Calibri" panose="020F0502020204030204" pitchFamily="34" charset="0"/>
              </a:rPr>
              <a:t>(</a:t>
            </a:r>
            <a:r>
              <a:rPr lang="en-US" sz="2800" b="0" i="1" u="none" strike="noStrike" baseline="0" dirty="0">
                <a:solidFill>
                  <a:srgbClr val="000000"/>
                </a:solidFill>
                <a:latin typeface="Calibri" panose="020F0502020204030204" pitchFamily="34" charset="0"/>
                <a:cs typeface="Calibri" panose="020F0502020204030204" pitchFamily="34" charset="0"/>
              </a:rPr>
              <a:t>Understanding the Code)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B19CFC77-11E4-2946-3D53-92A36DD8B35D}"/>
              </a:ext>
            </a:extLst>
          </p:cNvPr>
          <p:cNvSpPr>
            <a:spLocks noChangeArrowheads="1"/>
          </p:cNvSpPr>
          <p:nvPr/>
        </p:nvSpPr>
        <p:spPr bwMode="auto">
          <a:xfrm>
            <a:off x="0" y="568321"/>
            <a:ext cx="9144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Potential Bug (Logic Error):</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logic error is in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Current Implementation:</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FDF63D45-954F-5BA2-BC8F-BE6EB004C8E0}"/>
              </a:ext>
            </a:extLst>
          </p:cNvPr>
          <p:cNvSpPr txBox="1"/>
          <p:nvPr/>
        </p:nvSpPr>
        <p:spPr>
          <a:xfrm>
            <a:off x="-33453" y="2581447"/>
            <a:ext cx="9210906" cy="1815882"/>
          </a:xfrm>
          <a:prstGeom prst="rect">
            <a:avLst/>
          </a:prstGeom>
          <a:noFill/>
        </p:spPr>
        <p:txBody>
          <a:bodyPr wrap="square">
            <a:spAutoFit/>
          </a:bodyPr>
          <a:lstStyle/>
          <a:p>
            <a:pPr marL="0" marR="0">
              <a:spcBef>
                <a:spcPts val="0"/>
              </a:spcBef>
              <a:spcAft>
                <a:spcPts val="0"/>
              </a:spcAft>
            </a:pPr>
            <a:r>
              <a:rPr lang="en-US" sz="2800" b="1" dirty="0">
                <a:solidFill>
                  <a:srgbClr val="7F0055"/>
                </a:solidFill>
                <a:effectLst/>
                <a:latin typeface="Consolas" panose="020B0609020204030204" pitchFamily="49" charset="0"/>
              </a:rPr>
              <a:t>public</a:t>
            </a:r>
            <a:r>
              <a:rPr lang="en-US" sz="2800" dirty="0">
                <a:solidFill>
                  <a:srgbClr val="000000"/>
                </a:solidFill>
                <a:effectLst/>
                <a:latin typeface="Consolas" panose="020B0609020204030204" pitchFamily="49" charset="0"/>
              </a:rPr>
              <a:t> </a:t>
            </a:r>
            <a:r>
              <a:rPr lang="en-US" sz="2800" b="1" dirty="0">
                <a:solidFill>
                  <a:srgbClr val="7F0055"/>
                </a:solidFill>
                <a:effectLst/>
                <a:latin typeface="Consolas" panose="020B0609020204030204" pitchFamily="49" charset="0"/>
              </a:rPr>
              <a:t>static</a:t>
            </a:r>
            <a:r>
              <a:rPr lang="en-US" sz="2800" dirty="0">
                <a:solidFill>
                  <a:srgbClr val="000000"/>
                </a:solidFill>
                <a:effectLst/>
                <a:latin typeface="Consolas" panose="020B0609020204030204" pitchFamily="49" charset="0"/>
              </a:rPr>
              <a:t> </a:t>
            </a:r>
            <a:r>
              <a:rPr lang="en-US" sz="2800" b="1" dirty="0">
                <a:solidFill>
                  <a:srgbClr val="7F0055"/>
                </a:solidFill>
                <a:effectLst/>
                <a:latin typeface="Consolas" panose="020B0609020204030204" pitchFamily="49" charset="0"/>
              </a:rPr>
              <a:t>double</a:t>
            </a:r>
            <a:r>
              <a:rPr lang="en-US" sz="2800" dirty="0">
                <a:solidFill>
                  <a:srgbClr val="000000"/>
                </a:solidFill>
                <a:effectLst/>
                <a:latin typeface="Consolas" panose="020B0609020204030204" pitchFamily="49" charset="0"/>
              </a:rPr>
              <a:t> </a:t>
            </a:r>
            <a:r>
              <a:rPr lang="en-US" sz="2800" dirty="0" err="1">
                <a:solidFill>
                  <a:srgbClr val="000000"/>
                </a:solidFill>
                <a:effectLst/>
                <a:latin typeface="Consolas" panose="020B0609020204030204" pitchFamily="49" charset="0"/>
              </a:rPr>
              <a:t>getTotal</a:t>
            </a:r>
            <a:r>
              <a:rPr lang="en-US" sz="2800" dirty="0">
                <a:solidFill>
                  <a:srgbClr val="000000"/>
                </a:solidFill>
                <a:effectLst/>
                <a:latin typeface="Consolas" panose="020B0609020204030204" pitchFamily="49" charset="0"/>
              </a:rPr>
              <a:t>(</a:t>
            </a:r>
            <a:r>
              <a:rPr lang="en-US" sz="2800" b="1" dirty="0">
                <a:solidFill>
                  <a:srgbClr val="7F0055"/>
                </a:solidFill>
                <a:effectLst/>
                <a:latin typeface="Consolas" panose="020B0609020204030204" pitchFamily="49" charset="0"/>
              </a:rPr>
              <a:t>double</a:t>
            </a:r>
            <a:r>
              <a:rPr lang="en-US" sz="2800" dirty="0">
                <a:solidFill>
                  <a:srgbClr val="000000"/>
                </a:solidFill>
                <a:effectLst/>
                <a:latin typeface="Consolas" panose="020B0609020204030204" pitchFamily="49" charset="0"/>
              </a:rPr>
              <a:t> </a:t>
            </a:r>
            <a:r>
              <a:rPr lang="en-US" sz="2800" dirty="0" err="1">
                <a:solidFill>
                  <a:srgbClr val="000000"/>
                </a:solidFill>
                <a:effectLst/>
                <a:latin typeface="Consolas" panose="020B0609020204030204" pitchFamily="49" charset="0"/>
              </a:rPr>
              <a:t>uPrice</a:t>
            </a:r>
            <a:r>
              <a:rPr lang="en-US" sz="2800" dirty="0">
                <a:solidFill>
                  <a:srgbClr val="000000"/>
                </a:solidFill>
                <a:effectLst/>
                <a:latin typeface="Consolas" panose="020B0609020204030204" pitchFamily="49" charset="0"/>
              </a:rPr>
              <a:t>, </a:t>
            </a:r>
            <a:r>
              <a:rPr lang="en-US" sz="2800" b="1" dirty="0">
                <a:solidFill>
                  <a:srgbClr val="7F0055"/>
                </a:solidFill>
                <a:effectLst/>
                <a:latin typeface="Consolas" panose="020B0609020204030204" pitchFamily="49" charset="0"/>
              </a:rPr>
              <a:t>double</a:t>
            </a:r>
            <a:r>
              <a:rPr lang="en-US" sz="2800" dirty="0">
                <a:solidFill>
                  <a:srgbClr val="000000"/>
                </a:solidFill>
                <a:effectLst/>
                <a:latin typeface="Consolas" panose="020B0609020204030204" pitchFamily="49" charset="0"/>
              </a:rPr>
              <a:t> qty, </a:t>
            </a:r>
            <a:r>
              <a:rPr lang="en-US" sz="2800" b="1" dirty="0">
                <a:solidFill>
                  <a:srgbClr val="7F0055"/>
                </a:solidFill>
                <a:effectLst/>
                <a:latin typeface="Consolas" panose="020B0609020204030204" pitchFamily="49" charset="0"/>
              </a:rPr>
              <a:t>double</a:t>
            </a:r>
            <a:r>
              <a:rPr lang="en-US" sz="2800" dirty="0">
                <a:solidFill>
                  <a:srgbClr val="000000"/>
                </a:solidFill>
                <a:effectLst/>
                <a:latin typeface="Consolas" panose="020B0609020204030204" pitchFamily="49" charset="0"/>
              </a:rPr>
              <a:t> </a:t>
            </a:r>
            <a:r>
              <a:rPr lang="en-US" sz="2800" dirty="0" err="1">
                <a:solidFill>
                  <a:srgbClr val="000000"/>
                </a:solidFill>
                <a:effectLst/>
                <a:latin typeface="Consolas" panose="020B0609020204030204" pitchFamily="49" charset="0"/>
              </a:rPr>
              <a:t>totalAmt</a:t>
            </a:r>
            <a:r>
              <a:rPr lang="en-US" sz="2800" dirty="0">
                <a:solidFill>
                  <a:srgbClr val="000000"/>
                </a:solidFill>
                <a:effectLst/>
                <a:latin typeface="Consolas" panose="020B0609020204030204" pitchFamily="49" charset="0"/>
              </a:rPr>
              <a:t>) {</a:t>
            </a:r>
          </a:p>
          <a:p>
            <a:pPr marL="0" marR="0">
              <a:spcBef>
                <a:spcPts val="0"/>
              </a:spcBef>
              <a:spcAft>
                <a:spcPts val="0"/>
              </a:spcAft>
            </a:pPr>
            <a:r>
              <a:rPr lang="en-US" sz="2800" b="1" dirty="0">
                <a:solidFill>
                  <a:srgbClr val="7F0055"/>
                </a:solidFill>
                <a:effectLst/>
                <a:latin typeface="Consolas" panose="020B0609020204030204" pitchFamily="49" charset="0"/>
              </a:rPr>
              <a:t>return</a:t>
            </a:r>
            <a:r>
              <a:rPr lang="en-US" sz="2800" dirty="0">
                <a:solidFill>
                  <a:srgbClr val="000000"/>
                </a:solidFill>
                <a:effectLst/>
                <a:latin typeface="Consolas" panose="020B0609020204030204" pitchFamily="49" charset="0"/>
              </a:rPr>
              <a:t> </a:t>
            </a:r>
            <a:r>
              <a:rPr lang="en-US" sz="2800" dirty="0" err="1">
                <a:solidFill>
                  <a:srgbClr val="000000"/>
                </a:solidFill>
                <a:effectLst/>
                <a:latin typeface="Consolas" panose="020B0609020204030204" pitchFamily="49" charset="0"/>
              </a:rPr>
              <a:t>totalAmt</a:t>
            </a:r>
            <a:r>
              <a:rPr lang="en-US" sz="2800" dirty="0">
                <a:solidFill>
                  <a:srgbClr val="000000"/>
                </a:solidFill>
                <a:effectLst/>
                <a:latin typeface="Consolas" panose="020B0609020204030204" pitchFamily="49" charset="0"/>
              </a:rPr>
              <a:t> + </a:t>
            </a:r>
            <a:r>
              <a:rPr lang="en-US" sz="2800" dirty="0" err="1">
                <a:solidFill>
                  <a:srgbClr val="000000"/>
                </a:solidFill>
                <a:effectLst/>
                <a:latin typeface="Consolas" panose="020B0609020204030204" pitchFamily="49" charset="0"/>
              </a:rPr>
              <a:t>uPrice</a:t>
            </a:r>
            <a:r>
              <a:rPr lang="en-US" sz="2800" dirty="0">
                <a:solidFill>
                  <a:srgbClr val="000000"/>
                </a:solidFill>
                <a:effectLst/>
                <a:latin typeface="Consolas" panose="020B0609020204030204" pitchFamily="49" charset="0"/>
              </a:rPr>
              <a:t> * qty;</a:t>
            </a:r>
          </a:p>
          <a:p>
            <a:pPr marL="0" marR="0">
              <a:spcBef>
                <a:spcPts val="0"/>
              </a:spcBef>
              <a:spcAft>
                <a:spcPts val="0"/>
              </a:spcAft>
            </a:pPr>
            <a:r>
              <a:rPr lang="en-US" sz="2800" u="sng" dirty="0">
                <a:solidFill>
                  <a:srgbClr val="000000"/>
                </a:solidFill>
                <a:effectLst/>
                <a:latin typeface="Consolas" panose="020B0609020204030204" pitchFamily="49" charset="0"/>
              </a:rPr>
              <a:t>}</a:t>
            </a:r>
            <a:endParaRPr lang="en-US" sz="280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66041272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55</a:t>
            </a:fld>
            <a:endParaRPr lang="en-US" altLang="en-US"/>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0" y="-3513"/>
            <a:ext cx="7256206"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2800" b="1" i="0" u="none" strike="noStrike" baseline="0" dirty="0">
                <a:solidFill>
                  <a:srgbClr val="000000"/>
                </a:solidFill>
                <a:latin typeface="Calibri" panose="020F0502020204030204" pitchFamily="34" charset="0"/>
                <a:cs typeface="Calibri" panose="020F0502020204030204" pitchFamily="34" charset="0"/>
              </a:rPr>
              <a:t>6.5 (1%) </a:t>
            </a:r>
            <a:r>
              <a:rPr lang="en-US" sz="2800" b="0" i="0" u="none" strike="noStrike" baseline="0" dirty="0">
                <a:solidFill>
                  <a:srgbClr val="000000"/>
                </a:solidFill>
                <a:latin typeface="Calibri" panose="020F0502020204030204" pitchFamily="34" charset="0"/>
                <a:cs typeface="Calibri" panose="020F0502020204030204" pitchFamily="34" charset="0"/>
              </a:rPr>
              <a:t>(</a:t>
            </a:r>
            <a:r>
              <a:rPr lang="en-US" sz="2800" b="0" i="1" u="none" strike="noStrike" baseline="0" dirty="0">
                <a:solidFill>
                  <a:srgbClr val="000000"/>
                </a:solidFill>
                <a:latin typeface="Calibri" panose="020F0502020204030204" pitchFamily="34" charset="0"/>
                <a:cs typeface="Calibri" panose="020F0502020204030204" pitchFamily="34" charset="0"/>
              </a:rPr>
              <a:t>Understanding the Code)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FDF63D45-954F-5BA2-BC8F-BE6EB004C8E0}"/>
              </a:ext>
            </a:extLst>
          </p:cNvPr>
          <p:cNvSpPr txBox="1"/>
          <p:nvPr/>
        </p:nvSpPr>
        <p:spPr>
          <a:xfrm>
            <a:off x="0" y="519707"/>
            <a:ext cx="9144000" cy="1815882"/>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latin typeface="Consolas" panose="020B0609020204030204" pitchFamily="49" charset="0"/>
              </a:rPr>
              <a:t>public</a:t>
            </a:r>
            <a:r>
              <a:rPr lang="en-US" sz="2800" dirty="0">
                <a:solidFill>
                  <a:srgbClr val="000000"/>
                </a:solidFill>
                <a:effectLst/>
                <a:latin typeface="Consolas" panose="020B0609020204030204" pitchFamily="49" charset="0"/>
              </a:rPr>
              <a:t> </a:t>
            </a:r>
            <a:r>
              <a:rPr lang="en-US" sz="2800" b="1" dirty="0">
                <a:solidFill>
                  <a:srgbClr val="7F0055"/>
                </a:solidFill>
                <a:effectLst/>
                <a:latin typeface="Consolas" panose="020B0609020204030204" pitchFamily="49" charset="0"/>
              </a:rPr>
              <a:t>static</a:t>
            </a:r>
            <a:r>
              <a:rPr lang="en-US" sz="2800" dirty="0">
                <a:solidFill>
                  <a:srgbClr val="000000"/>
                </a:solidFill>
                <a:effectLst/>
                <a:latin typeface="Consolas" panose="020B0609020204030204" pitchFamily="49" charset="0"/>
              </a:rPr>
              <a:t> </a:t>
            </a:r>
            <a:r>
              <a:rPr lang="en-US" sz="2800" b="1" dirty="0">
                <a:solidFill>
                  <a:srgbClr val="7F0055"/>
                </a:solidFill>
                <a:effectLst/>
                <a:latin typeface="Consolas" panose="020B0609020204030204" pitchFamily="49" charset="0"/>
              </a:rPr>
              <a:t>double</a:t>
            </a:r>
            <a:r>
              <a:rPr lang="en-US" sz="2800" dirty="0">
                <a:solidFill>
                  <a:srgbClr val="000000"/>
                </a:solidFill>
                <a:effectLst/>
                <a:latin typeface="Consolas" panose="020B0609020204030204" pitchFamily="49" charset="0"/>
              </a:rPr>
              <a:t> </a:t>
            </a:r>
            <a:r>
              <a:rPr lang="en-US" sz="2800" dirty="0" err="1">
                <a:solidFill>
                  <a:srgbClr val="000000"/>
                </a:solidFill>
                <a:effectLst/>
                <a:latin typeface="Consolas" panose="020B0609020204030204" pitchFamily="49" charset="0"/>
              </a:rPr>
              <a:t>getTotal</a:t>
            </a:r>
            <a:r>
              <a:rPr lang="en-US" sz="2800" dirty="0">
                <a:solidFill>
                  <a:srgbClr val="000000"/>
                </a:solidFill>
                <a:effectLst/>
                <a:latin typeface="Consolas" panose="020B0609020204030204" pitchFamily="49" charset="0"/>
              </a:rPr>
              <a:t>(</a:t>
            </a:r>
            <a:r>
              <a:rPr lang="en-US" sz="2800" b="1" dirty="0">
                <a:solidFill>
                  <a:srgbClr val="7F0055"/>
                </a:solidFill>
                <a:effectLst/>
                <a:latin typeface="Consolas" panose="020B0609020204030204" pitchFamily="49" charset="0"/>
              </a:rPr>
              <a:t>double</a:t>
            </a:r>
            <a:r>
              <a:rPr lang="en-US" sz="2800" dirty="0">
                <a:solidFill>
                  <a:srgbClr val="000000"/>
                </a:solidFill>
                <a:effectLst/>
                <a:latin typeface="Consolas" panose="020B0609020204030204" pitchFamily="49" charset="0"/>
              </a:rPr>
              <a:t> </a:t>
            </a:r>
            <a:r>
              <a:rPr lang="en-US" sz="2800" dirty="0" err="1">
                <a:solidFill>
                  <a:srgbClr val="000000"/>
                </a:solidFill>
                <a:effectLst/>
                <a:latin typeface="Consolas" panose="020B0609020204030204" pitchFamily="49" charset="0"/>
              </a:rPr>
              <a:t>uPrice</a:t>
            </a:r>
            <a:r>
              <a:rPr lang="en-US" sz="2800" dirty="0">
                <a:solidFill>
                  <a:srgbClr val="000000"/>
                </a:solidFill>
                <a:effectLst/>
                <a:latin typeface="Consolas" panose="020B0609020204030204" pitchFamily="49" charset="0"/>
              </a:rPr>
              <a:t>, </a:t>
            </a:r>
            <a:r>
              <a:rPr lang="en-US" sz="2800" b="1" dirty="0">
                <a:solidFill>
                  <a:srgbClr val="7F0055"/>
                </a:solidFill>
                <a:effectLst/>
                <a:latin typeface="Consolas" panose="020B0609020204030204" pitchFamily="49" charset="0"/>
              </a:rPr>
              <a:t>double</a:t>
            </a:r>
            <a:r>
              <a:rPr lang="en-US" sz="2800" dirty="0">
                <a:solidFill>
                  <a:srgbClr val="000000"/>
                </a:solidFill>
                <a:effectLst/>
                <a:latin typeface="Consolas" panose="020B0609020204030204" pitchFamily="49" charset="0"/>
              </a:rPr>
              <a:t> qty, </a:t>
            </a:r>
            <a:r>
              <a:rPr lang="en-US" sz="2800" b="1" dirty="0">
                <a:solidFill>
                  <a:srgbClr val="7F0055"/>
                </a:solidFill>
                <a:effectLst/>
                <a:latin typeface="Consolas" panose="020B0609020204030204" pitchFamily="49" charset="0"/>
              </a:rPr>
              <a:t>double</a:t>
            </a:r>
            <a:r>
              <a:rPr lang="en-US" sz="2800" dirty="0">
                <a:solidFill>
                  <a:srgbClr val="000000"/>
                </a:solidFill>
                <a:effectLst/>
                <a:latin typeface="Consolas" panose="020B0609020204030204" pitchFamily="49" charset="0"/>
              </a:rPr>
              <a:t> </a:t>
            </a:r>
            <a:r>
              <a:rPr lang="en-US" sz="2800" dirty="0" err="1">
                <a:solidFill>
                  <a:srgbClr val="000000"/>
                </a:solidFill>
                <a:effectLst/>
                <a:latin typeface="Consolas" panose="020B0609020204030204" pitchFamily="49" charset="0"/>
              </a:rPr>
              <a:t>totalAmt</a:t>
            </a:r>
            <a:r>
              <a:rPr lang="en-US" sz="2800" dirty="0">
                <a:solidFill>
                  <a:srgbClr val="000000"/>
                </a:solidFill>
                <a:effectLst/>
                <a:latin typeface="Consolas" panose="020B0609020204030204" pitchFamily="49" charset="0"/>
              </a:rPr>
              <a:t>) {</a:t>
            </a:r>
          </a:p>
          <a:p>
            <a:pPr marL="0" marR="0">
              <a:spcBef>
                <a:spcPts val="0"/>
              </a:spcBef>
              <a:spcAft>
                <a:spcPts val="0"/>
              </a:spcAft>
            </a:pPr>
            <a:r>
              <a:rPr lang="en-US" sz="2800" b="1" dirty="0">
                <a:solidFill>
                  <a:srgbClr val="7F0055"/>
                </a:solidFill>
                <a:effectLst/>
                <a:latin typeface="Consolas" panose="020B0609020204030204" pitchFamily="49" charset="0"/>
              </a:rPr>
              <a:t>return</a:t>
            </a:r>
            <a:r>
              <a:rPr lang="en-US" sz="2800" dirty="0">
                <a:solidFill>
                  <a:srgbClr val="000000"/>
                </a:solidFill>
                <a:effectLst/>
                <a:latin typeface="Consolas" panose="020B0609020204030204" pitchFamily="49" charset="0"/>
              </a:rPr>
              <a:t> </a:t>
            </a:r>
            <a:r>
              <a:rPr lang="en-US" sz="2800" dirty="0" err="1">
                <a:solidFill>
                  <a:srgbClr val="000000"/>
                </a:solidFill>
                <a:effectLst/>
                <a:latin typeface="Consolas" panose="020B0609020204030204" pitchFamily="49" charset="0"/>
              </a:rPr>
              <a:t>totalAmt</a:t>
            </a:r>
            <a:r>
              <a:rPr lang="en-US" sz="2800" dirty="0">
                <a:solidFill>
                  <a:srgbClr val="000000"/>
                </a:solidFill>
                <a:effectLst/>
                <a:latin typeface="Consolas" panose="020B0609020204030204" pitchFamily="49" charset="0"/>
              </a:rPr>
              <a:t> + </a:t>
            </a:r>
            <a:r>
              <a:rPr lang="en-US" sz="2800" dirty="0" err="1">
                <a:solidFill>
                  <a:srgbClr val="000000"/>
                </a:solidFill>
                <a:effectLst/>
                <a:latin typeface="Consolas" panose="020B0609020204030204" pitchFamily="49" charset="0"/>
              </a:rPr>
              <a:t>uPrice</a:t>
            </a:r>
            <a:r>
              <a:rPr lang="en-US" sz="2800" dirty="0">
                <a:solidFill>
                  <a:srgbClr val="000000"/>
                </a:solidFill>
                <a:effectLst/>
                <a:latin typeface="Consolas" panose="020B0609020204030204" pitchFamily="49" charset="0"/>
              </a:rPr>
              <a:t> * qty;</a:t>
            </a:r>
          </a:p>
          <a:p>
            <a:pPr marL="0" marR="0">
              <a:spcBef>
                <a:spcPts val="0"/>
              </a:spcBef>
              <a:spcAft>
                <a:spcPts val="0"/>
              </a:spcAft>
            </a:pPr>
            <a:r>
              <a:rPr lang="en-US" sz="2800" u="sng" dirty="0">
                <a:solidFill>
                  <a:srgbClr val="000000"/>
                </a:solidFill>
                <a:effectLst/>
                <a:latin typeface="Consolas" panose="020B0609020204030204" pitchFamily="49" charset="0"/>
              </a:rPr>
              <a:t>}</a:t>
            </a:r>
            <a:endParaRPr lang="en-US" sz="2800" dirty="0">
              <a:solidFill>
                <a:srgbClr val="000000"/>
              </a:solidFill>
              <a:effectLst/>
              <a:latin typeface="Consolas" panose="020B0609020204030204" pitchFamily="49" charset="0"/>
            </a:endParaRPr>
          </a:p>
        </p:txBody>
      </p:sp>
      <p:sp>
        <p:nvSpPr>
          <p:cNvPr id="3" name="Rectangle 1">
            <a:extLst>
              <a:ext uri="{FF2B5EF4-FFF2-40B4-BE49-F238E27FC236}">
                <a16:creationId xmlns:a16="http://schemas.microsoft.com/office/drawing/2014/main" id="{FFCBAED8-33F5-80A9-0778-4BEB4E131565}"/>
              </a:ext>
            </a:extLst>
          </p:cNvPr>
          <p:cNvSpPr>
            <a:spLocks noChangeArrowheads="1"/>
          </p:cNvSpPr>
          <p:nvPr/>
        </p:nvSpPr>
        <p:spPr bwMode="auto">
          <a:xfrm>
            <a:off x="0" y="2335589"/>
            <a:ext cx="9144000"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Issue: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Every time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is called within the loop in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readAndComputeAvgCost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it returns the cumulative total. However, this cumulative total is incorrectly calculated because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totalAmt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parameter passed to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includes the running total, which is then incorrectly added again to the new total.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Impact: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logic leads to an incorrect and inflated total amount, which in turn affects the average calculation.</a:t>
            </a:r>
          </a:p>
        </p:txBody>
      </p:sp>
    </p:spTree>
    <p:extLst>
      <p:ext uri="{BB962C8B-B14F-4D97-AF65-F5344CB8AC3E}">
        <p14:creationId xmlns:p14="http://schemas.microsoft.com/office/powerpoint/2010/main" val="2424359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56</a:t>
            </a:fld>
            <a:endParaRPr lang="en-US" altLang="en-US"/>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0" y="-3513"/>
            <a:ext cx="7256206"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2800" b="1" i="0" u="none" strike="noStrike" baseline="0" dirty="0">
                <a:solidFill>
                  <a:srgbClr val="000000"/>
                </a:solidFill>
                <a:latin typeface="Calibri" panose="020F0502020204030204" pitchFamily="34" charset="0"/>
                <a:cs typeface="Calibri" panose="020F0502020204030204" pitchFamily="34" charset="0"/>
              </a:rPr>
              <a:t>6.5 (1%) </a:t>
            </a:r>
            <a:r>
              <a:rPr lang="en-US" sz="2800" b="0" i="0" u="none" strike="noStrike" baseline="0" dirty="0">
                <a:solidFill>
                  <a:srgbClr val="000000"/>
                </a:solidFill>
                <a:latin typeface="Calibri" panose="020F0502020204030204" pitchFamily="34" charset="0"/>
                <a:cs typeface="Calibri" panose="020F0502020204030204" pitchFamily="34" charset="0"/>
              </a:rPr>
              <a:t>(</a:t>
            </a:r>
            <a:r>
              <a:rPr lang="en-US" sz="2800" b="0" i="1" u="none" strike="noStrike" baseline="0" dirty="0">
                <a:solidFill>
                  <a:srgbClr val="000000"/>
                </a:solidFill>
                <a:latin typeface="Calibri" panose="020F0502020204030204" pitchFamily="34" charset="0"/>
                <a:cs typeface="Calibri" panose="020F0502020204030204" pitchFamily="34" charset="0"/>
              </a:rPr>
              <a:t>Understanding the Code)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3" name="Rectangle 1">
            <a:extLst>
              <a:ext uri="{FF2B5EF4-FFF2-40B4-BE49-F238E27FC236}">
                <a16:creationId xmlns:a16="http://schemas.microsoft.com/office/drawing/2014/main" id="{FFCBAED8-33F5-80A9-0778-4BEB4E131565}"/>
              </a:ext>
            </a:extLst>
          </p:cNvPr>
          <p:cNvSpPr>
            <a:spLocks noChangeArrowheads="1"/>
          </p:cNvSpPr>
          <p:nvPr/>
        </p:nvSpPr>
        <p:spPr bwMode="auto">
          <a:xfrm>
            <a:off x="0" y="519707"/>
            <a:ext cx="9144000"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Corrected Implementation:</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should be simplified to only calculate the current cost for each iteration and then add it to the running total in the calling method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readAndComputeAvgCost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p:txBody>
      </p:sp>
      <p:sp>
        <p:nvSpPr>
          <p:cNvPr id="5" name="TextBox 4">
            <a:extLst>
              <a:ext uri="{FF2B5EF4-FFF2-40B4-BE49-F238E27FC236}">
                <a16:creationId xmlns:a16="http://schemas.microsoft.com/office/drawing/2014/main" id="{FDF63D45-954F-5BA2-BC8F-BE6EB004C8E0}"/>
              </a:ext>
            </a:extLst>
          </p:cNvPr>
          <p:cNvSpPr txBox="1"/>
          <p:nvPr/>
        </p:nvSpPr>
        <p:spPr>
          <a:xfrm>
            <a:off x="0" y="3954282"/>
            <a:ext cx="9144000" cy="1815882"/>
          </a:xfrm>
          <a:prstGeom prst="rect">
            <a:avLst/>
          </a:prstGeom>
          <a:solidFill>
            <a:schemeClr val="bg1"/>
          </a:solidFill>
        </p:spPr>
        <p:txBody>
          <a:bodyPr wrap="square">
            <a:spAutoFit/>
          </a:bodyPr>
          <a:lstStyle/>
          <a:p>
            <a:pPr marL="0" marR="0">
              <a:spcBef>
                <a:spcPts val="0"/>
              </a:spcBef>
              <a:spcAft>
                <a:spcPts val="0"/>
              </a:spcAft>
            </a:pPr>
            <a:r>
              <a:rPr lang="en-US" sz="2800" b="1" dirty="0">
                <a:solidFill>
                  <a:srgbClr val="7F0055"/>
                </a:solidFill>
                <a:effectLst/>
                <a:latin typeface="Consolas" panose="020B0609020204030204" pitchFamily="49" charset="0"/>
              </a:rPr>
              <a:t>public</a:t>
            </a:r>
            <a:r>
              <a:rPr lang="en-US" sz="2800" dirty="0">
                <a:solidFill>
                  <a:srgbClr val="000000"/>
                </a:solidFill>
                <a:effectLst/>
                <a:latin typeface="Consolas" panose="020B0609020204030204" pitchFamily="49" charset="0"/>
              </a:rPr>
              <a:t> </a:t>
            </a:r>
            <a:r>
              <a:rPr lang="en-US" sz="2800" b="1" dirty="0">
                <a:solidFill>
                  <a:srgbClr val="7F0055"/>
                </a:solidFill>
                <a:effectLst/>
                <a:latin typeface="Consolas" panose="020B0609020204030204" pitchFamily="49" charset="0"/>
              </a:rPr>
              <a:t>static</a:t>
            </a:r>
            <a:r>
              <a:rPr lang="en-US" sz="2800" dirty="0">
                <a:solidFill>
                  <a:srgbClr val="000000"/>
                </a:solidFill>
                <a:effectLst/>
                <a:latin typeface="Consolas" panose="020B0609020204030204" pitchFamily="49" charset="0"/>
              </a:rPr>
              <a:t> </a:t>
            </a:r>
            <a:r>
              <a:rPr lang="en-US" sz="2800" b="1" dirty="0">
                <a:solidFill>
                  <a:srgbClr val="7F0055"/>
                </a:solidFill>
                <a:effectLst/>
                <a:latin typeface="Consolas" panose="020B0609020204030204" pitchFamily="49" charset="0"/>
              </a:rPr>
              <a:t>double</a:t>
            </a:r>
            <a:r>
              <a:rPr lang="en-US" sz="2800" dirty="0">
                <a:solidFill>
                  <a:srgbClr val="000000"/>
                </a:solidFill>
                <a:effectLst/>
                <a:latin typeface="Consolas" panose="020B0609020204030204" pitchFamily="49" charset="0"/>
              </a:rPr>
              <a:t> </a:t>
            </a:r>
            <a:r>
              <a:rPr lang="en-US" sz="2800" u="sng" dirty="0" err="1">
                <a:solidFill>
                  <a:srgbClr val="000000"/>
                </a:solidFill>
                <a:effectLst/>
                <a:latin typeface="Consolas" panose="020B0609020204030204" pitchFamily="49" charset="0"/>
              </a:rPr>
              <a:t>getTotal</a:t>
            </a:r>
            <a:r>
              <a:rPr lang="en-US" sz="2800" u="sng" dirty="0">
                <a:solidFill>
                  <a:srgbClr val="000000"/>
                </a:solidFill>
                <a:effectLst/>
                <a:latin typeface="Consolas" panose="020B0609020204030204" pitchFamily="49" charset="0"/>
              </a:rPr>
              <a:t>(</a:t>
            </a:r>
            <a:r>
              <a:rPr lang="en-US" sz="2800" b="1" u="sng" dirty="0">
                <a:solidFill>
                  <a:srgbClr val="7F0055"/>
                </a:solidFill>
                <a:effectLst/>
                <a:latin typeface="Consolas" panose="020B0609020204030204" pitchFamily="49" charset="0"/>
              </a:rPr>
              <a:t>double</a:t>
            </a:r>
            <a:r>
              <a:rPr lang="en-US" sz="2800" u="sng" dirty="0">
                <a:solidFill>
                  <a:srgbClr val="000000"/>
                </a:solidFill>
                <a:effectLst/>
                <a:latin typeface="Consolas" panose="020B0609020204030204" pitchFamily="49" charset="0"/>
              </a:rPr>
              <a:t> </a:t>
            </a:r>
            <a:r>
              <a:rPr lang="en-US" sz="2800" u="sng" dirty="0" err="1">
                <a:solidFill>
                  <a:srgbClr val="000000"/>
                </a:solidFill>
                <a:effectLst/>
                <a:latin typeface="Consolas" panose="020B0609020204030204" pitchFamily="49" charset="0"/>
              </a:rPr>
              <a:t>uPrice</a:t>
            </a:r>
            <a:r>
              <a:rPr lang="en-US" sz="2800" u="sng" dirty="0">
                <a:solidFill>
                  <a:srgbClr val="000000"/>
                </a:solidFill>
                <a:effectLst/>
                <a:latin typeface="Consolas" panose="020B0609020204030204" pitchFamily="49" charset="0"/>
              </a:rPr>
              <a:t>, </a:t>
            </a:r>
            <a:r>
              <a:rPr lang="en-US" sz="2800" b="1" u="sng" dirty="0">
                <a:solidFill>
                  <a:srgbClr val="7F0055"/>
                </a:solidFill>
                <a:effectLst/>
                <a:latin typeface="Consolas" panose="020B0609020204030204" pitchFamily="49" charset="0"/>
              </a:rPr>
              <a:t>double</a:t>
            </a:r>
            <a:r>
              <a:rPr lang="en-US" sz="2800" u="sng" dirty="0">
                <a:solidFill>
                  <a:srgbClr val="000000"/>
                </a:solidFill>
                <a:effectLst/>
                <a:latin typeface="Consolas" panose="020B0609020204030204" pitchFamily="49" charset="0"/>
              </a:rPr>
              <a:t> qty)</a:t>
            </a:r>
            <a:r>
              <a:rPr lang="en-US" sz="2800" dirty="0">
                <a:solidFill>
                  <a:srgbClr val="000000"/>
                </a:solidFill>
                <a:effectLst/>
                <a:latin typeface="Consolas" panose="020B0609020204030204" pitchFamily="49" charset="0"/>
              </a:rPr>
              <a:t> {</a:t>
            </a:r>
          </a:p>
          <a:p>
            <a:pPr marL="0" marR="0">
              <a:spcBef>
                <a:spcPts val="0"/>
              </a:spcBef>
              <a:spcAft>
                <a:spcPts val="0"/>
              </a:spcAft>
            </a:pPr>
            <a:r>
              <a:rPr lang="en-US" sz="2800" b="1" dirty="0">
                <a:solidFill>
                  <a:srgbClr val="7F0055"/>
                </a:solidFill>
                <a:effectLst/>
                <a:latin typeface="Consolas" panose="020B0609020204030204" pitchFamily="49" charset="0"/>
              </a:rPr>
              <a:t>return</a:t>
            </a:r>
            <a:r>
              <a:rPr lang="en-US" sz="2800" dirty="0">
                <a:solidFill>
                  <a:srgbClr val="000000"/>
                </a:solidFill>
                <a:effectLst/>
                <a:latin typeface="Consolas" panose="020B0609020204030204" pitchFamily="49" charset="0"/>
              </a:rPr>
              <a:t> </a:t>
            </a:r>
            <a:r>
              <a:rPr lang="en-US" sz="2800" dirty="0" err="1">
                <a:solidFill>
                  <a:srgbClr val="000000"/>
                </a:solidFill>
                <a:effectLst/>
                <a:latin typeface="Consolas" panose="020B0609020204030204" pitchFamily="49" charset="0"/>
              </a:rPr>
              <a:t>uPrice</a:t>
            </a:r>
            <a:r>
              <a:rPr lang="en-US" sz="2800" dirty="0">
                <a:solidFill>
                  <a:srgbClr val="000000"/>
                </a:solidFill>
                <a:effectLst/>
                <a:latin typeface="Consolas" panose="020B0609020204030204" pitchFamily="49" charset="0"/>
              </a:rPr>
              <a:t> * qty;</a:t>
            </a:r>
          </a:p>
          <a:p>
            <a:pPr marL="0" marR="0">
              <a:spcBef>
                <a:spcPts val="0"/>
              </a:spcBef>
              <a:spcAft>
                <a:spcPts val="0"/>
              </a:spcAft>
            </a:pPr>
            <a:r>
              <a:rPr lang="en-US" sz="2800" u="sng" dirty="0">
                <a:solidFill>
                  <a:srgbClr val="000000"/>
                </a:solidFill>
                <a:effectLst/>
                <a:latin typeface="Consolas" panose="020B0609020204030204" pitchFamily="49" charset="0"/>
              </a:rPr>
              <a:t>}</a:t>
            </a:r>
            <a:endParaRPr lang="en-US" sz="280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5284773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57</a:t>
            </a:fld>
            <a:endParaRPr lang="en-US" altLang="en-US"/>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0" y="-3513"/>
            <a:ext cx="7256206"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2800" b="1" i="0" u="none" strike="noStrike" baseline="0" dirty="0">
                <a:solidFill>
                  <a:srgbClr val="000000"/>
                </a:solidFill>
                <a:latin typeface="Calibri" panose="020F0502020204030204" pitchFamily="34" charset="0"/>
                <a:cs typeface="Calibri" panose="020F0502020204030204" pitchFamily="34" charset="0"/>
              </a:rPr>
              <a:t>6.5 (1%) </a:t>
            </a:r>
            <a:r>
              <a:rPr lang="en-US" sz="2800" b="0" i="0" u="none" strike="noStrike" baseline="0" dirty="0">
                <a:solidFill>
                  <a:srgbClr val="000000"/>
                </a:solidFill>
                <a:latin typeface="Calibri" panose="020F0502020204030204" pitchFamily="34" charset="0"/>
                <a:cs typeface="Calibri" panose="020F0502020204030204" pitchFamily="34" charset="0"/>
              </a:rPr>
              <a:t>(</a:t>
            </a:r>
            <a:r>
              <a:rPr lang="en-US" sz="2800" b="0" i="1" u="none" strike="noStrike" baseline="0" dirty="0">
                <a:solidFill>
                  <a:srgbClr val="000000"/>
                </a:solidFill>
                <a:latin typeface="Calibri" panose="020F0502020204030204" pitchFamily="34" charset="0"/>
                <a:cs typeface="Calibri" panose="020F0502020204030204" pitchFamily="34" charset="0"/>
              </a:rPr>
              <a:t>Understanding the Code)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3" name="Rectangle 1">
            <a:extLst>
              <a:ext uri="{FF2B5EF4-FFF2-40B4-BE49-F238E27FC236}">
                <a16:creationId xmlns:a16="http://schemas.microsoft.com/office/drawing/2014/main" id="{FFCBAED8-33F5-80A9-0778-4BEB4E131565}"/>
              </a:ext>
            </a:extLst>
          </p:cNvPr>
          <p:cNvSpPr>
            <a:spLocks noChangeArrowheads="1"/>
          </p:cNvSpPr>
          <p:nvPr/>
        </p:nvSpPr>
        <p:spPr bwMode="auto">
          <a:xfrm>
            <a:off x="0" y="1489203"/>
            <a:ext cx="9144000"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And the call to </a:t>
            </a:r>
            <a:r>
              <a:rPr kumimoji="0" lang="en-US" altLang="en-US" sz="280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inside the loop should be updated to:</a:t>
            </a:r>
          </a:p>
        </p:txBody>
      </p:sp>
      <p:sp>
        <p:nvSpPr>
          <p:cNvPr id="5" name="TextBox 4">
            <a:extLst>
              <a:ext uri="{FF2B5EF4-FFF2-40B4-BE49-F238E27FC236}">
                <a16:creationId xmlns:a16="http://schemas.microsoft.com/office/drawing/2014/main" id="{FDF63D45-954F-5BA2-BC8F-BE6EB004C8E0}"/>
              </a:ext>
            </a:extLst>
          </p:cNvPr>
          <p:cNvSpPr txBox="1"/>
          <p:nvPr/>
        </p:nvSpPr>
        <p:spPr>
          <a:xfrm>
            <a:off x="0" y="2807384"/>
            <a:ext cx="9144000" cy="523220"/>
          </a:xfrm>
          <a:prstGeom prst="rect">
            <a:avLst/>
          </a:prstGeom>
          <a:solidFill>
            <a:schemeClr val="bg1"/>
          </a:solidFill>
        </p:spPr>
        <p:txBody>
          <a:bodyPr wrap="square">
            <a:spAutoFit/>
          </a:bodyPr>
          <a:lstStyle/>
          <a:p>
            <a:pPr marL="0" marR="0">
              <a:spcBef>
                <a:spcPts val="0"/>
              </a:spcBef>
              <a:spcAft>
                <a:spcPts val="0"/>
              </a:spcAft>
            </a:pPr>
            <a:r>
              <a:rPr lang="en-US" sz="2800" dirty="0">
                <a:solidFill>
                  <a:srgbClr val="000000"/>
                </a:solidFill>
                <a:effectLst/>
                <a:latin typeface="Consolas" panose="020B0609020204030204" pitchFamily="49" charset="0"/>
              </a:rPr>
              <a:t>total += </a:t>
            </a:r>
            <a:r>
              <a:rPr lang="en-US" sz="2800" dirty="0" err="1">
                <a:solidFill>
                  <a:srgbClr val="000000"/>
                </a:solidFill>
                <a:effectLst/>
                <a:latin typeface="Consolas" panose="020B0609020204030204" pitchFamily="49" charset="0"/>
              </a:rPr>
              <a:t>getTotal</a:t>
            </a:r>
            <a:r>
              <a:rPr lang="en-US" sz="2800" dirty="0">
                <a:solidFill>
                  <a:srgbClr val="000000"/>
                </a:solidFill>
                <a:effectLst/>
                <a:latin typeface="Consolas" panose="020B0609020204030204" pitchFamily="49" charset="0"/>
              </a:rPr>
              <a:t>(</a:t>
            </a:r>
            <a:r>
              <a:rPr lang="en-US" sz="2800" dirty="0" err="1">
                <a:solidFill>
                  <a:srgbClr val="000000"/>
                </a:solidFill>
                <a:effectLst/>
                <a:latin typeface="Consolas" panose="020B0609020204030204" pitchFamily="49" charset="0"/>
              </a:rPr>
              <a:t>unitPrice</a:t>
            </a:r>
            <a:r>
              <a:rPr lang="en-US" sz="2800" dirty="0">
                <a:solidFill>
                  <a:srgbClr val="000000"/>
                </a:solidFill>
                <a:effectLst/>
                <a:latin typeface="Consolas" panose="020B0609020204030204" pitchFamily="49" charset="0"/>
              </a:rPr>
              <a:t>, quantity)</a:t>
            </a:r>
            <a:r>
              <a:rPr lang="en-US" sz="2800" u="sng" dirty="0">
                <a:solidFill>
                  <a:srgbClr val="000000"/>
                </a:solidFill>
                <a:effectLst/>
                <a:latin typeface="Consolas" panose="020B0609020204030204" pitchFamily="49" charset="0"/>
              </a:rPr>
              <a:t>;</a:t>
            </a:r>
            <a:endParaRPr lang="en-US" sz="280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35862936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58</a:t>
            </a:fld>
            <a:endParaRPr lang="en-US" altLang="en-US"/>
          </a:p>
        </p:txBody>
      </p:sp>
      <p:sp>
        <p:nvSpPr>
          <p:cNvPr id="7" name="TextBox 6">
            <a:extLst>
              <a:ext uri="{FF2B5EF4-FFF2-40B4-BE49-F238E27FC236}">
                <a16:creationId xmlns:a16="http://schemas.microsoft.com/office/drawing/2014/main" id="{23EE8030-8C0A-C91C-AFC9-ED235D7468BF}"/>
              </a:ext>
            </a:extLst>
          </p:cNvPr>
          <p:cNvSpPr txBox="1"/>
          <p:nvPr/>
        </p:nvSpPr>
        <p:spPr>
          <a:xfrm>
            <a:off x="0" y="0"/>
            <a:ext cx="9143999" cy="6824945"/>
          </a:xfrm>
          <a:prstGeom prst="rect">
            <a:avLst/>
          </a:prstGeom>
          <a:solidFill>
            <a:schemeClr val="bg1"/>
          </a:solidFill>
        </p:spPr>
        <p:txBody>
          <a:bodyPr wrap="square">
            <a:spAutoFit/>
          </a:bodyPr>
          <a:lstStyle/>
          <a:p>
            <a:pPr marL="0" marR="0">
              <a:spcBef>
                <a:spcPts val="0"/>
              </a:spcBef>
              <a:spcAft>
                <a:spcPts val="0"/>
              </a:spcAft>
            </a:pPr>
            <a:r>
              <a:rPr lang="en-US" sz="1750" b="1" dirty="0">
                <a:solidFill>
                  <a:srgbClr val="7F0055"/>
                </a:solidFill>
                <a:effectLst/>
                <a:latin typeface="Consolas" panose="020B0609020204030204" pitchFamily="49" charset="0"/>
              </a:rPr>
              <a:t>import</a:t>
            </a:r>
            <a:r>
              <a:rPr lang="en-US" sz="1750" dirty="0">
                <a:solidFill>
                  <a:srgbClr val="000000"/>
                </a:solidFill>
                <a:effectLst/>
                <a:latin typeface="Consolas" panose="020B0609020204030204" pitchFamily="49" charset="0"/>
              </a:rPr>
              <a:t> </a:t>
            </a:r>
            <a:r>
              <a:rPr lang="en-US" sz="1750" u="sng" dirty="0" err="1">
                <a:solidFill>
                  <a:srgbClr val="000000"/>
                </a:solidFill>
                <a:effectLst/>
                <a:latin typeface="Consolas" panose="020B0609020204030204" pitchFamily="49" charset="0"/>
              </a:rPr>
              <a:t>javax.swing.JOptionPane</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b="1" dirty="0">
                <a:solidFill>
                  <a:srgbClr val="7F0055"/>
                </a:solidFill>
                <a:effectLst/>
                <a:latin typeface="Consolas" panose="020B0609020204030204" pitchFamily="49" charset="0"/>
              </a:rPr>
              <a:t>public</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class</a:t>
            </a:r>
            <a:r>
              <a:rPr lang="en-US" sz="1750" dirty="0">
                <a:solidFill>
                  <a:srgbClr val="000000"/>
                </a:solidFill>
                <a:effectLst/>
                <a:latin typeface="Consolas" panose="020B0609020204030204" pitchFamily="49" charset="0"/>
              </a:rPr>
              <a:t> </a:t>
            </a:r>
            <a:r>
              <a:rPr lang="en-US" sz="1750" u="sng" dirty="0">
                <a:solidFill>
                  <a:srgbClr val="000000"/>
                </a:solidFill>
                <a:effectLst/>
                <a:latin typeface="Consolas" panose="020B0609020204030204" pitchFamily="49" charset="0"/>
              </a:rPr>
              <a:t>Test</a:t>
            </a:r>
            <a:r>
              <a:rPr lang="en-US" sz="1750" dirty="0">
                <a:solidFill>
                  <a:srgbClr val="000000"/>
                </a:solidFill>
                <a:effectLst/>
                <a:latin typeface="Consolas" panose="020B0609020204030204" pitchFamily="49" charset="0"/>
              </a:rPr>
              <a:t> {</a:t>
            </a:r>
          </a:p>
          <a:p>
            <a:pPr marL="0" marR="0">
              <a:spcBef>
                <a:spcPts val="0"/>
              </a:spcBef>
              <a:spcAft>
                <a:spcPts val="0"/>
              </a:spcAft>
            </a:pPr>
            <a:r>
              <a:rPr lang="en-US" sz="1750" b="1" dirty="0">
                <a:solidFill>
                  <a:srgbClr val="7F0055"/>
                </a:solidFill>
                <a:effectLst/>
                <a:latin typeface="Consolas" panose="020B0609020204030204" pitchFamily="49" charset="0"/>
              </a:rPr>
              <a:t>public</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static</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void</a:t>
            </a:r>
            <a:r>
              <a:rPr lang="en-US" sz="1750" dirty="0">
                <a:solidFill>
                  <a:srgbClr val="000000"/>
                </a:solidFill>
                <a:effectLst/>
                <a:latin typeface="Consolas" panose="020B0609020204030204" pitchFamily="49" charset="0"/>
              </a:rPr>
              <a:t> main(String[] </a:t>
            </a:r>
            <a:r>
              <a:rPr lang="en-US" sz="1750" dirty="0" err="1">
                <a:solidFill>
                  <a:srgbClr val="6A3E3E"/>
                </a:solidFill>
                <a:effectLst/>
                <a:latin typeface="Consolas" panose="020B0609020204030204" pitchFamily="49" charset="0"/>
              </a:rPr>
              <a:t>args</a:t>
            </a:r>
            <a:r>
              <a:rPr lang="en-US" sz="1750" dirty="0">
                <a:solidFill>
                  <a:srgbClr val="000000"/>
                </a:solidFill>
                <a:effectLst/>
                <a:latin typeface="Consolas" panose="020B0609020204030204" pitchFamily="49" charset="0"/>
              </a:rPr>
              <a:t>) {</a:t>
            </a:r>
          </a:p>
          <a:p>
            <a:pPr marL="0" marR="0">
              <a:spcBef>
                <a:spcPts val="0"/>
              </a:spcBef>
              <a:spcAft>
                <a:spcPts val="0"/>
              </a:spcAft>
            </a:pPr>
            <a:r>
              <a:rPr lang="en-US" sz="1750" i="1" dirty="0" err="1">
                <a:solidFill>
                  <a:srgbClr val="000000"/>
                </a:solidFill>
                <a:effectLst/>
                <a:latin typeface="Consolas" panose="020B0609020204030204" pitchFamily="49" charset="0"/>
              </a:rPr>
              <a:t>readAndComputeAvgCost</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b="1" dirty="0">
                <a:solidFill>
                  <a:srgbClr val="7F0055"/>
                </a:solidFill>
                <a:effectLst/>
                <a:latin typeface="Consolas" panose="020B0609020204030204" pitchFamily="49" charset="0"/>
              </a:rPr>
              <a:t>public</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static</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void</a:t>
            </a:r>
            <a:r>
              <a:rPr lang="en-US" sz="1750" dirty="0">
                <a:solidFill>
                  <a:srgbClr val="000000"/>
                </a:solidFill>
                <a:effectLst/>
                <a:latin typeface="Consolas" panose="020B0609020204030204" pitchFamily="49" charset="0"/>
              </a:rPr>
              <a:t> </a:t>
            </a:r>
            <a:r>
              <a:rPr lang="en-US" sz="1750" dirty="0" err="1">
                <a:solidFill>
                  <a:srgbClr val="000000"/>
                </a:solidFill>
                <a:effectLst/>
                <a:latin typeface="Consolas" panose="020B0609020204030204" pitchFamily="49" charset="0"/>
              </a:rPr>
              <a:t>readAndComputeAvgCost</a:t>
            </a:r>
            <a:r>
              <a:rPr lang="en-US" sz="1750" dirty="0">
                <a:solidFill>
                  <a:srgbClr val="000000"/>
                </a:solidFill>
                <a:effectLst/>
                <a:latin typeface="Consolas" panose="020B0609020204030204" pitchFamily="49" charset="0"/>
              </a:rPr>
              <a:t>() {</a:t>
            </a:r>
          </a:p>
          <a:p>
            <a:pPr marL="0" marR="0">
              <a:spcBef>
                <a:spcPts val="0"/>
              </a:spcBef>
              <a:spcAft>
                <a:spcPts val="0"/>
              </a:spcAft>
            </a:pPr>
            <a:r>
              <a:rPr lang="en-US" sz="1750" b="1" dirty="0">
                <a:solidFill>
                  <a:srgbClr val="7F0055"/>
                </a:solidFill>
                <a:effectLst/>
                <a:latin typeface="Consolas" panose="020B0609020204030204" pitchFamily="49" charset="0"/>
              </a:rPr>
              <a:t>double</a:t>
            </a:r>
            <a:r>
              <a:rPr lang="en-US" sz="1750" dirty="0">
                <a:solidFill>
                  <a:srgbClr val="000000"/>
                </a:solidFill>
                <a:effectLst/>
                <a:latin typeface="Consolas" panose="020B0609020204030204" pitchFamily="49" charset="0"/>
              </a:rPr>
              <a:t> </a:t>
            </a:r>
            <a:r>
              <a:rPr lang="en-US" sz="1750" dirty="0">
                <a:solidFill>
                  <a:srgbClr val="6A3E3E"/>
                </a:solidFill>
                <a:effectLst/>
                <a:latin typeface="Consolas" panose="020B0609020204030204" pitchFamily="49" charset="0"/>
              </a:rPr>
              <a:t>total</a:t>
            </a:r>
            <a:r>
              <a:rPr lang="en-US" sz="1750" dirty="0">
                <a:solidFill>
                  <a:srgbClr val="000000"/>
                </a:solidFill>
                <a:effectLst/>
                <a:latin typeface="Consolas" panose="020B0609020204030204" pitchFamily="49" charset="0"/>
              </a:rPr>
              <a:t> = 0;</a:t>
            </a:r>
          </a:p>
          <a:p>
            <a:pPr marL="0" marR="0">
              <a:spcBef>
                <a:spcPts val="0"/>
              </a:spcBef>
              <a:spcAft>
                <a:spcPts val="0"/>
              </a:spcAft>
            </a:pPr>
            <a:r>
              <a:rPr lang="en-US" sz="1750" b="1" dirty="0">
                <a:solidFill>
                  <a:srgbClr val="7F0055"/>
                </a:solidFill>
                <a:effectLst/>
                <a:latin typeface="Consolas" panose="020B0609020204030204" pitchFamily="49" charset="0"/>
              </a:rPr>
              <a:t>int</a:t>
            </a:r>
            <a:r>
              <a:rPr lang="en-US" sz="1750" dirty="0">
                <a:solidFill>
                  <a:srgbClr val="000000"/>
                </a:solidFill>
                <a:effectLst/>
                <a:latin typeface="Consolas" panose="020B0609020204030204" pitchFamily="49" charset="0"/>
              </a:rPr>
              <a:t> </a:t>
            </a:r>
            <a:r>
              <a:rPr lang="en-US" sz="1750" dirty="0">
                <a:solidFill>
                  <a:srgbClr val="6A3E3E"/>
                </a:solidFill>
                <a:effectLst/>
                <a:latin typeface="Consolas" panose="020B0609020204030204" pitchFamily="49" charset="0"/>
              </a:rPr>
              <a:t>count</a:t>
            </a:r>
            <a:r>
              <a:rPr lang="en-US" sz="1750" dirty="0">
                <a:solidFill>
                  <a:srgbClr val="000000"/>
                </a:solidFill>
                <a:effectLst/>
                <a:latin typeface="Consolas" panose="020B0609020204030204" pitchFamily="49" charset="0"/>
              </a:rPr>
              <a:t> = </a:t>
            </a:r>
            <a:r>
              <a:rPr lang="en-US" sz="1750" dirty="0" err="1">
                <a:solidFill>
                  <a:srgbClr val="000000"/>
                </a:solidFill>
                <a:effectLst/>
                <a:latin typeface="Consolas" panose="020B0609020204030204" pitchFamily="49" charset="0"/>
              </a:rPr>
              <a:t>Integer.</a:t>
            </a:r>
            <a:r>
              <a:rPr lang="en-US" sz="1750" i="1" dirty="0" err="1">
                <a:solidFill>
                  <a:srgbClr val="000000"/>
                </a:solidFill>
                <a:effectLst/>
                <a:latin typeface="Consolas" panose="020B0609020204030204" pitchFamily="49" charset="0"/>
              </a:rPr>
              <a:t>parseInt</a:t>
            </a:r>
            <a:r>
              <a:rPr lang="en-US" sz="1750" dirty="0">
                <a:solidFill>
                  <a:srgbClr val="000000"/>
                </a:solidFill>
                <a:effectLst/>
                <a:latin typeface="Consolas" panose="020B0609020204030204" pitchFamily="49" charset="0"/>
              </a:rPr>
              <a:t>(</a:t>
            </a:r>
            <a:r>
              <a:rPr lang="en-US" sz="1750" u="sng" dirty="0" err="1">
                <a:solidFill>
                  <a:srgbClr val="000000"/>
                </a:solidFill>
                <a:effectLst/>
                <a:latin typeface="Consolas" panose="020B0609020204030204" pitchFamily="49" charset="0"/>
              </a:rPr>
              <a:t>JOptionPane</a:t>
            </a:r>
            <a:r>
              <a:rPr lang="en-US" sz="1750" dirty="0" err="1">
                <a:solidFill>
                  <a:srgbClr val="000000"/>
                </a:solidFill>
                <a:effectLst/>
                <a:latin typeface="Consolas" panose="020B0609020204030204" pitchFamily="49" charset="0"/>
              </a:rPr>
              <a:t>.showInputDialog</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2A00FF"/>
                </a:solidFill>
                <a:effectLst/>
                <a:latin typeface="Consolas" panose="020B0609020204030204" pitchFamily="49" charset="0"/>
              </a:rPr>
              <a:t>"Enter number of shopping items to buy"</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b="1" dirty="0">
                <a:solidFill>
                  <a:srgbClr val="7F0055"/>
                </a:solidFill>
                <a:effectLst/>
                <a:latin typeface="Consolas" panose="020B0609020204030204" pitchFamily="49" charset="0"/>
              </a:rPr>
              <a:t>for</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int</a:t>
            </a:r>
            <a:r>
              <a:rPr lang="en-US" sz="1750" dirty="0">
                <a:solidFill>
                  <a:srgbClr val="000000"/>
                </a:solidFill>
                <a:effectLst/>
                <a:latin typeface="Consolas" panose="020B0609020204030204" pitchFamily="49" charset="0"/>
              </a:rPr>
              <a:t> </a:t>
            </a:r>
            <a:r>
              <a:rPr lang="en-US" sz="1750" dirty="0" err="1">
                <a:solidFill>
                  <a:srgbClr val="6A3E3E"/>
                </a:solidFill>
                <a:effectLst/>
                <a:latin typeface="Consolas" panose="020B0609020204030204" pitchFamily="49" charset="0"/>
              </a:rPr>
              <a:t>i</a:t>
            </a:r>
            <a:r>
              <a:rPr lang="en-US" sz="1750" dirty="0">
                <a:solidFill>
                  <a:srgbClr val="000000"/>
                </a:solidFill>
                <a:effectLst/>
                <a:latin typeface="Consolas" panose="020B0609020204030204" pitchFamily="49" charset="0"/>
              </a:rPr>
              <a:t> = 1; </a:t>
            </a:r>
            <a:r>
              <a:rPr lang="en-US" sz="1750" dirty="0" err="1">
                <a:solidFill>
                  <a:srgbClr val="6A3E3E"/>
                </a:solidFill>
                <a:effectLst/>
                <a:latin typeface="Consolas" panose="020B0609020204030204" pitchFamily="49" charset="0"/>
              </a:rPr>
              <a:t>i</a:t>
            </a:r>
            <a:r>
              <a:rPr lang="en-US" sz="1750" dirty="0">
                <a:solidFill>
                  <a:srgbClr val="000000"/>
                </a:solidFill>
                <a:effectLst/>
                <a:latin typeface="Consolas" panose="020B0609020204030204" pitchFamily="49" charset="0"/>
              </a:rPr>
              <a:t> &lt;= </a:t>
            </a:r>
            <a:r>
              <a:rPr lang="en-US" sz="1750" dirty="0">
                <a:solidFill>
                  <a:srgbClr val="6A3E3E"/>
                </a:solidFill>
                <a:effectLst/>
                <a:latin typeface="Consolas" panose="020B0609020204030204" pitchFamily="49" charset="0"/>
              </a:rPr>
              <a:t>count</a:t>
            </a:r>
            <a:r>
              <a:rPr lang="en-US" sz="1750" dirty="0">
                <a:solidFill>
                  <a:srgbClr val="000000"/>
                </a:solidFill>
                <a:effectLst/>
                <a:latin typeface="Consolas" panose="020B0609020204030204" pitchFamily="49" charset="0"/>
              </a:rPr>
              <a:t>; </a:t>
            </a:r>
            <a:r>
              <a:rPr lang="en-US" sz="1750" dirty="0" err="1">
                <a:solidFill>
                  <a:srgbClr val="6A3E3E"/>
                </a:solidFill>
                <a:effectLst/>
                <a:latin typeface="Consolas" panose="020B0609020204030204" pitchFamily="49" charset="0"/>
              </a:rPr>
              <a:t>i</a:t>
            </a:r>
            <a:r>
              <a:rPr lang="en-US" sz="1750" dirty="0">
                <a:solidFill>
                  <a:srgbClr val="000000"/>
                </a:solidFill>
                <a:effectLst/>
                <a:latin typeface="Consolas" panose="020B0609020204030204" pitchFamily="49" charset="0"/>
              </a:rPr>
              <a:t>++) {</a:t>
            </a:r>
          </a:p>
          <a:p>
            <a:pPr marL="0" marR="0">
              <a:spcBef>
                <a:spcPts val="0"/>
              </a:spcBef>
              <a:spcAft>
                <a:spcPts val="0"/>
              </a:spcAft>
            </a:pPr>
            <a:r>
              <a:rPr lang="en-US" sz="1750" b="1" dirty="0">
                <a:solidFill>
                  <a:srgbClr val="7F0055"/>
                </a:solidFill>
                <a:effectLst/>
                <a:latin typeface="Consolas" panose="020B0609020204030204" pitchFamily="49" charset="0"/>
              </a:rPr>
              <a:t>double</a:t>
            </a:r>
            <a:r>
              <a:rPr lang="en-US" sz="1750" dirty="0">
                <a:solidFill>
                  <a:srgbClr val="000000"/>
                </a:solidFill>
                <a:effectLst/>
                <a:latin typeface="Consolas" panose="020B0609020204030204" pitchFamily="49" charset="0"/>
              </a:rPr>
              <a:t> </a:t>
            </a:r>
            <a:r>
              <a:rPr lang="en-US" sz="1750" dirty="0" err="1">
                <a:solidFill>
                  <a:srgbClr val="6A3E3E"/>
                </a:solidFill>
                <a:effectLst/>
                <a:latin typeface="Consolas" panose="020B0609020204030204" pitchFamily="49" charset="0"/>
              </a:rPr>
              <a:t>unitPrice</a:t>
            </a:r>
            <a:r>
              <a:rPr lang="en-US" sz="1750" dirty="0">
                <a:solidFill>
                  <a:srgbClr val="000000"/>
                </a:solidFill>
                <a:effectLst/>
                <a:latin typeface="Consolas" panose="020B0609020204030204" pitchFamily="49" charset="0"/>
              </a:rPr>
              <a:t> = </a:t>
            </a:r>
            <a:r>
              <a:rPr lang="en-US" sz="1750" dirty="0" err="1">
                <a:solidFill>
                  <a:srgbClr val="000000"/>
                </a:solidFill>
                <a:effectLst/>
                <a:latin typeface="Consolas" panose="020B0609020204030204" pitchFamily="49" charset="0"/>
              </a:rPr>
              <a:t>Double.</a:t>
            </a:r>
            <a:r>
              <a:rPr lang="en-US" sz="1750" i="1" dirty="0" err="1">
                <a:solidFill>
                  <a:srgbClr val="000000"/>
                </a:solidFill>
                <a:effectLst/>
                <a:latin typeface="Consolas" panose="020B0609020204030204" pitchFamily="49" charset="0"/>
              </a:rPr>
              <a:t>parseDouble</a:t>
            </a:r>
            <a:r>
              <a:rPr lang="en-US" sz="1750" dirty="0">
                <a:solidFill>
                  <a:srgbClr val="000000"/>
                </a:solidFill>
                <a:effectLst/>
                <a:latin typeface="Consolas" panose="020B0609020204030204" pitchFamily="49" charset="0"/>
              </a:rPr>
              <a:t>(</a:t>
            </a:r>
            <a:r>
              <a:rPr lang="en-US" sz="1750" u="sng" dirty="0" err="1">
                <a:solidFill>
                  <a:srgbClr val="000000"/>
                </a:solidFill>
                <a:effectLst/>
                <a:latin typeface="Consolas" panose="020B0609020204030204" pitchFamily="49" charset="0"/>
              </a:rPr>
              <a:t>JOptionPane</a:t>
            </a:r>
            <a:r>
              <a:rPr lang="en-US" sz="1750" dirty="0" err="1">
                <a:solidFill>
                  <a:srgbClr val="000000"/>
                </a:solidFill>
                <a:effectLst/>
                <a:latin typeface="Consolas" panose="020B0609020204030204" pitchFamily="49" charset="0"/>
              </a:rPr>
              <a:t>.showInputDialog</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2A00FF"/>
                </a:solidFill>
                <a:effectLst/>
                <a:latin typeface="Consolas" panose="020B0609020204030204" pitchFamily="49" charset="0"/>
              </a:rPr>
              <a:t>"Enter unit price of a shopping item"</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b="1" dirty="0">
                <a:solidFill>
                  <a:srgbClr val="7F0055"/>
                </a:solidFill>
                <a:effectLst/>
                <a:latin typeface="Consolas" panose="020B0609020204030204" pitchFamily="49" charset="0"/>
              </a:rPr>
              <a:t>double</a:t>
            </a:r>
            <a:r>
              <a:rPr lang="en-US" sz="1750" dirty="0">
                <a:solidFill>
                  <a:srgbClr val="000000"/>
                </a:solidFill>
                <a:effectLst/>
                <a:latin typeface="Consolas" panose="020B0609020204030204" pitchFamily="49" charset="0"/>
              </a:rPr>
              <a:t> </a:t>
            </a:r>
            <a:r>
              <a:rPr lang="en-US" sz="1750" dirty="0">
                <a:solidFill>
                  <a:srgbClr val="6A3E3E"/>
                </a:solidFill>
                <a:effectLst/>
                <a:latin typeface="Consolas" panose="020B0609020204030204" pitchFamily="49" charset="0"/>
              </a:rPr>
              <a:t>quantity</a:t>
            </a:r>
            <a:r>
              <a:rPr lang="en-US" sz="1750" dirty="0">
                <a:solidFill>
                  <a:srgbClr val="000000"/>
                </a:solidFill>
                <a:effectLst/>
                <a:latin typeface="Consolas" panose="020B0609020204030204" pitchFamily="49" charset="0"/>
              </a:rPr>
              <a:t> = </a:t>
            </a:r>
            <a:r>
              <a:rPr lang="en-US" sz="1750" dirty="0" err="1">
                <a:solidFill>
                  <a:srgbClr val="000000"/>
                </a:solidFill>
                <a:effectLst/>
                <a:latin typeface="Consolas" panose="020B0609020204030204" pitchFamily="49" charset="0"/>
              </a:rPr>
              <a:t>Double.</a:t>
            </a:r>
            <a:r>
              <a:rPr lang="en-US" sz="1750" i="1" dirty="0" err="1">
                <a:solidFill>
                  <a:srgbClr val="000000"/>
                </a:solidFill>
                <a:effectLst/>
                <a:latin typeface="Consolas" panose="020B0609020204030204" pitchFamily="49" charset="0"/>
              </a:rPr>
              <a:t>parseDouble</a:t>
            </a:r>
            <a:r>
              <a:rPr lang="en-US" sz="1750" dirty="0">
                <a:solidFill>
                  <a:srgbClr val="000000"/>
                </a:solidFill>
                <a:effectLst/>
                <a:latin typeface="Consolas" panose="020B0609020204030204" pitchFamily="49" charset="0"/>
              </a:rPr>
              <a:t>(</a:t>
            </a:r>
            <a:r>
              <a:rPr lang="en-US" sz="1750" u="sng" dirty="0" err="1">
                <a:solidFill>
                  <a:srgbClr val="000000"/>
                </a:solidFill>
                <a:effectLst/>
                <a:latin typeface="Consolas" panose="020B0609020204030204" pitchFamily="49" charset="0"/>
              </a:rPr>
              <a:t>JOptionPane</a:t>
            </a:r>
            <a:r>
              <a:rPr lang="en-US" sz="1750" dirty="0" err="1">
                <a:solidFill>
                  <a:srgbClr val="000000"/>
                </a:solidFill>
                <a:effectLst/>
                <a:latin typeface="Consolas" panose="020B0609020204030204" pitchFamily="49" charset="0"/>
              </a:rPr>
              <a:t>.showInputDialog</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2A00FF"/>
                </a:solidFill>
                <a:effectLst/>
                <a:latin typeface="Consolas" panose="020B0609020204030204" pitchFamily="49" charset="0"/>
              </a:rPr>
              <a:t>"Enter quantity required"</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6A3E3E"/>
                </a:solidFill>
                <a:effectLst/>
                <a:latin typeface="Consolas" panose="020B0609020204030204" pitchFamily="49" charset="0"/>
              </a:rPr>
              <a:t>total</a:t>
            </a:r>
            <a:r>
              <a:rPr lang="en-US" sz="1750" dirty="0">
                <a:solidFill>
                  <a:srgbClr val="000000"/>
                </a:solidFill>
                <a:effectLst/>
                <a:latin typeface="Consolas" panose="020B0609020204030204" pitchFamily="49" charset="0"/>
              </a:rPr>
              <a:t> += </a:t>
            </a:r>
            <a:r>
              <a:rPr lang="en-US" sz="1750" i="1" dirty="0" err="1">
                <a:solidFill>
                  <a:srgbClr val="000000"/>
                </a:solidFill>
                <a:effectLst/>
                <a:latin typeface="Consolas" panose="020B0609020204030204" pitchFamily="49" charset="0"/>
              </a:rPr>
              <a:t>getTotal</a:t>
            </a:r>
            <a:r>
              <a:rPr lang="en-US" sz="1750" dirty="0">
                <a:solidFill>
                  <a:srgbClr val="000000"/>
                </a:solidFill>
                <a:effectLst/>
                <a:latin typeface="Consolas" panose="020B0609020204030204" pitchFamily="49" charset="0"/>
              </a:rPr>
              <a:t>(</a:t>
            </a:r>
            <a:r>
              <a:rPr lang="en-US" sz="1750" dirty="0" err="1">
                <a:solidFill>
                  <a:srgbClr val="6A3E3E"/>
                </a:solidFill>
                <a:effectLst/>
                <a:latin typeface="Consolas" panose="020B0609020204030204" pitchFamily="49" charset="0"/>
              </a:rPr>
              <a:t>unitPrice</a:t>
            </a:r>
            <a:r>
              <a:rPr lang="en-US" sz="1750" dirty="0">
                <a:solidFill>
                  <a:srgbClr val="000000"/>
                </a:solidFill>
                <a:effectLst/>
                <a:latin typeface="Consolas" panose="020B0609020204030204" pitchFamily="49" charset="0"/>
              </a:rPr>
              <a:t>, </a:t>
            </a:r>
            <a:r>
              <a:rPr lang="en-US" sz="1750" dirty="0">
                <a:solidFill>
                  <a:srgbClr val="6A3E3E"/>
                </a:solidFill>
                <a:effectLst/>
                <a:latin typeface="Consolas" panose="020B0609020204030204" pitchFamily="49" charset="0"/>
              </a:rPr>
              <a:t>quantity</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err="1">
                <a:solidFill>
                  <a:srgbClr val="000000"/>
                </a:solidFill>
                <a:effectLst/>
                <a:latin typeface="Consolas" panose="020B0609020204030204" pitchFamily="49" charset="0"/>
              </a:rPr>
              <a:t>System.</a:t>
            </a:r>
            <a:r>
              <a:rPr lang="en-US" sz="1750" b="1" i="1" dirty="0" err="1">
                <a:solidFill>
                  <a:srgbClr val="0000C0"/>
                </a:solidFill>
                <a:effectLst/>
                <a:latin typeface="Consolas" panose="020B0609020204030204" pitchFamily="49" charset="0"/>
              </a:rPr>
              <a:t>out</a:t>
            </a:r>
            <a:r>
              <a:rPr lang="en-US" sz="1750" dirty="0" err="1">
                <a:solidFill>
                  <a:srgbClr val="000000"/>
                </a:solidFill>
                <a:effectLst/>
                <a:latin typeface="Consolas" panose="020B0609020204030204" pitchFamily="49" charset="0"/>
              </a:rPr>
              <a:t>.format</a:t>
            </a:r>
            <a:r>
              <a:rPr lang="en-US" sz="1750" dirty="0">
                <a:solidFill>
                  <a:srgbClr val="000000"/>
                </a:solidFill>
                <a:effectLst/>
                <a:latin typeface="Consolas" panose="020B0609020204030204" pitchFamily="49" charset="0"/>
              </a:rPr>
              <a:t>(</a:t>
            </a:r>
            <a:r>
              <a:rPr lang="en-US" sz="1750" dirty="0">
                <a:solidFill>
                  <a:srgbClr val="2A00FF"/>
                </a:solidFill>
                <a:effectLst/>
                <a:latin typeface="Consolas" panose="020B0609020204030204" pitchFamily="49" charset="0"/>
              </a:rPr>
              <a:t>"The average cost is %.3f"</a:t>
            </a:r>
            <a:r>
              <a:rPr lang="en-US" sz="1750" dirty="0">
                <a:solidFill>
                  <a:srgbClr val="000000"/>
                </a:solidFill>
                <a:effectLst/>
                <a:latin typeface="Consolas" panose="020B0609020204030204" pitchFamily="49" charset="0"/>
              </a:rPr>
              <a:t>, </a:t>
            </a:r>
            <a:r>
              <a:rPr lang="en-US" sz="1750" i="1" dirty="0" err="1">
                <a:solidFill>
                  <a:srgbClr val="000000"/>
                </a:solidFill>
                <a:effectLst/>
                <a:latin typeface="Consolas" panose="020B0609020204030204" pitchFamily="49" charset="0"/>
              </a:rPr>
              <a:t>getAverage</a:t>
            </a:r>
            <a:r>
              <a:rPr lang="en-US" sz="1750" dirty="0">
                <a:solidFill>
                  <a:srgbClr val="000000"/>
                </a:solidFill>
                <a:effectLst/>
                <a:latin typeface="Consolas" panose="020B0609020204030204" pitchFamily="49" charset="0"/>
              </a:rPr>
              <a:t>(</a:t>
            </a:r>
            <a:r>
              <a:rPr lang="en-US" sz="1750" dirty="0">
                <a:solidFill>
                  <a:srgbClr val="6A3E3E"/>
                </a:solidFill>
                <a:effectLst/>
                <a:latin typeface="Consolas" panose="020B0609020204030204" pitchFamily="49" charset="0"/>
              </a:rPr>
              <a:t>total</a:t>
            </a:r>
            <a:r>
              <a:rPr lang="en-US" sz="1750" dirty="0">
                <a:solidFill>
                  <a:srgbClr val="000000"/>
                </a:solidFill>
                <a:effectLst/>
                <a:latin typeface="Consolas" panose="020B0609020204030204" pitchFamily="49" charset="0"/>
              </a:rPr>
              <a:t>, </a:t>
            </a:r>
            <a:r>
              <a:rPr lang="en-US" sz="1750" dirty="0">
                <a:solidFill>
                  <a:srgbClr val="6A3E3E"/>
                </a:solidFill>
                <a:effectLst/>
                <a:latin typeface="Consolas" panose="020B0609020204030204" pitchFamily="49" charset="0"/>
              </a:rPr>
              <a:t>count</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b="1" dirty="0">
                <a:solidFill>
                  <a:srgbClr val="7F0055"/>
                </a:solidFill>
                <a:effectLst/>
                <a:latin typeface="Consolas" panose="020B0609020204030204" pitchFamily="49" charset="0"/>
              </a:rPr>
              <a:t>public</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static</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double</a:t>
            </a:r>
            <a:r>
              <a:rPr lang="en-US" sz="1750" dirty="0">
                <a:solidFill>
                  <a:srgbClr val="000000"/>
                </a:solidFill>
                <a:effectLst/>
                <a:latin typeface="Consolas" panose="020B0609020204030204" pitchFamily="49" charset="0"/>
              </a:rPr>
              <a:t> </a:t>
            </a:r>
            <a:r>
              <a:rPr lang="en-US" sz="1750" dirty="0" err="1">
                <a:solidFill>
                  <a:srgbClr val="000000"/>
                </a:solidFill>
                <a:effectLst/>
                <a:latin typeface="Consolas" panose="020B0609020204030204" pitchFamily="49" charset="0"/>
              </a:rPr>
              <a:t>getTotal</a:t>
            </a:r>
            <a:r>
              <a:rPr lang="en-US" sz="1750" dirty="0">
                <a:solidFill>
                  <a:srgbClr val="000000"/>
                </a:solidFill>
                <a:effectLst/>
                <a:latin typeface="Consolas" panose="020B0609020204030204" pitchFamily="49" charset="0"/>
              </a:rPr>
              <a:t>(</a:t>
            </a:r>
            <a:r>
              <a:rPr lang="en-US" sz="1750" b="1" dirty="0">
                <a:solidFill>
                  <a:srgbClr val="7F0055"/>
                </a:solidFill>
                <a:effectLst/>
                <a:latin typeface="Consolas" panose="020B0609020204030204" pitchFamily="49" charset="0"/>
              </a:rPr>
              <a:t>double</a:t>
            </a:r>
            <a:r>
              <a:rPr lang="en-US" sz="1750" dirty="0">
                <a:solidFill>
                  <a:srgbClr val="000000"/>
                </a:solidFill>
                <a:effectLst/>
                <a:latin typeface="Consolas" panose="020B0609020204030204" pitchFamily="49" charset="0"/>
              </a:rPr>
              <a:t> </a:t>
            </a:r>
            <a:r>
              <a:rPr lang="en-US" sz="1750" dirty="0" err="1">
                <a:solidFill>
                  <a:srgbClr val="6A3E3E"/>
                </a:solidFill>
                <a:effectLst/>
                <a:latin typeface="Consolas" panose="020B0609020204030204" pitchFamily="49" charset="0"/>
              </a:rPr>
              <a:t>uPrice</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double</a:t>
            </a:r>
            <a:r>
              <a:rPr lang="en-US" sz="1750" dirty="0">
                <a:solidFill>
                  <a:srgbClr val="000000"/>
                </a:solidFill>
                <a:effectLst/>
                <a:latin typeface="Consolas" panose="020B0609020204030204" pitchFamily="49" charset="0"/>
              </a:rPr>
              <a:t> </a:t>
            </a:r>
            <a:r>
              <a:rPr lang="en-US" sz="1750" dirty="0">
                <a:solidFill>
                  <a:srgbClr val="6A3E3E"/>
                </a:solidFill>
                <a:effectLst/>
                <a:latin typeface="Consolas" panose="020B0609020204030204" pitchFamily="49" charset="0"/>
              </a:rPr>
              <a:t>qty</a:t>
            </a:r>
            <a:r>
              <a:rPr lang="en-US" sz="1750" dirty="0">
                <a:solidFill>
                  <a:srgbClr val="000000"/>
                </a:solidFill>
                <a:effectLst/>
                <a:latin typeface="Consolas" panose="020B0609020204030204" pitchFamily="49" charset="0"/>
              </a:rPr>
              <a:t>) {</a:t>
            </a:r>
          </a:p>
          <a:p>
            <a:pPr marL="0" marR="0">
              <a:spcBef>
                <a:spcPts val="0"/>
              </a:spcBef>
              <a:spcAft>
                <a:spcPts val="0"/>
              </a:spcAft>
            </a:pPr>
            <a:r>
              <a:rPr lang="en-US" sz="1750" b="1" dirty="0">
                <a:solidFill>
                  <a:srgbClr val="7F0055"/>
                </a:solidFill>
                <a:effectLst/>
                <a:latin typeface="Consolas" panose="020B0609020204030204" pitchFamily="49" charset="0"/>
              </a:rPr>
              <a:t>return</a:t>
            </a:r>
            <a:r>
              <a:rPr lang="en-US" sz="1750" dirty="0">
                <a:solidFill>
                  <a:srgbClr val="000000"/>
                </a:solidFill>
                <a:effectLst/>
                <a:latin typeface="Consolas" panose="020B0609020204030204" pitchFamily="49" charset="0"/>
              </a:rPr>
              <a:t> </a:t>
            </a:r>
            <a:r>
              <a:rPr lang="en-US" sz="1750" dirty="0" err="1">
                <a:solidFill>
                  <a:srgbClr val="6A3E3E"/>
                </a:solidFill>
                <a:effectLst/>
                <a:latin typeface="Consolas" panose="020B0609020204030204" pitchFamily="49" charset="0"/>
              </a:rPr>
              <a:t>uPrice</a:t>
            </a:r>
            <a:r>
              <a:rPr lang="en-US" sz="1750" dirty="0">
                <a:solidFill>
                  <a:srgbClr val="000000"/>
                </a:solidFill>
                <a:effectLst/>
                <a:latin typeface="Consolas" panose="020B0609020204030204" pitchFamily="49" charset="0"/>
              </a:rPr>
              <a:t> * </a:t>
            </a:r>
            <a:r>
              <a:rPr lang="en-US" sz="1750" dirty="0">
                <a:solidFill>
                  <a:srgbClr val="6A3E3E"/>
                </a:solidFill>
                <a:effectLst/>
                <a:latin typeface="Consolas" panose="020B0609020204030204" pitchFamily="49" charset="0"/>
              </a:rPr>
              <a:t>qty</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b="1" dirty="0">
                <a:solidFill>
                  <a:srgbClr val="7F0055"/>
                </a:solidFill>
                <a:effectLst/>
                <a:latin typeface="Consolas" panose="020B0609020204030204" pitchFamily="49" charset="0"/>
              </a:rPr>
              <a:t>public</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static</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double</a:t>
            </a:r>
            <a:r>
              <a:rPr lang="en-US" sz="1750" dirty="0">
                <a:solidFill>
                  <a:srgbClr val="000000"/>
                </a:solidFill>
                <a:effectLst/>
                <a:latin typeface="Consolas" panose="020B0609020204030204" pitchFamily="49" charset="0"/>
              </a:rPr>
              <a:t> </a:t>
            </a:r>
            <a:r>
              <a:rPr lang="en-US" sz="1750" dirty="0" err="1">
                <a:solidFill>
                  <a:srgbClr val="000000"/>
                </a:solidFill>
                <a:effectLst/>
                <a:latin typeface="Consolas" panose="020B0609020204030204" pitchFamily="49" charset="0"/>
              </a:rPr>
              <a:t>getAverage</a:t>
            </a:r>
            <a:r>
              <a:rPr lang="en-US" sz="1750" dirty="0">
                <a:solidFill>
                  <a:srgbClr val="000000"/>
                </a:solidFill>
                <a:effectLst/>
                <a:latin typeface="Consolas" panose="020B0609020204030204" pitchFamily="49" charset="0"/>
              </a:rPr>
              <a:t>(</a:t>
            </a:r>
            <a:r>
              <a:rPr lang="en-US" sz="1750" b="1" dirty="0">
                <a:solidFill>
                  <a:srgbClr val="7F0055"/>
                </a:solidFill>
                <a:effectLst/>
                <a:latin typeface="Consolas" panose="020B0609020204030204" pitchFamily="49" charset="0"/>
              </a:rPr>
              <a:t>double</a:t>
            </a:r>
            <a:r>
              <a:rPr lang="en-US" sz="1750" dirty="0">
                <a:solidFill>
                  <a:srgbClr val="000000"/>
                </a:solidFill>
                <a:effectLst/>
                <a:latin typeface="Consolas" panose="020B0609020204030204" pitchFamily="49" charset="0"/>
              </a:rPr>
              <a:t> </a:t>
            </a:r>
            <a:r>
              <a:rPr lang="en-US" sz="1750" dirty="0">
                <a:solidFill>
                  <a:srgbClr val="6A3E3E"/>
                </a:solidFill>
                <a:effectLst/>
                <a:latin typeface="Consolas" panose="020B0609020204030204" pitchFamily="49" charset="0"/>
              </a:rPr>
              <a:t>total</a:t>
            </a:r>
            <a:r>
              <a:rPr lang="en-US" sz="1750" dirty="0">
                <a:solidFill>
                  <a:srgbClr val="000000"/>
                </a:solidFill>
                <a:effectLst/>
                <a:latin typeface="Consolas" panose="020B0609020204030204" pitchFamily="49" charset="0"/>
              </a:rPr>
              <a:t>, </a:t>
            </a:r>
            <a:r>
              <a:rPr lang="en-US" sz="1750" b="1" dirty="0">
                <a:solidFill>
                  <a:srgbClr val="7F0055"/>
                </a:solidFill>
                <a:effectLst/>
                <a:latin typeface="Consolas" panose="020B0609020204030204" pitchFamily="49" charset="0"/>
              </a:rPr>
              <a:t>int</a:t>
            </a:r>
            <a:r>
              <a:rPr lang="en-US" sz="1750" dirty="0">
                <a:solidFill>
                  <a:srgbClr val="000000"/>
                </a:solidFill>
                <a:effectLst/>
                <a:latin typeface="Consolas" panose="020B0609020204030204" pitchFamily="49" charset="0"/>
              </a:rPr>
              <a:t> </a:t>
            </a:r>
            <a:r>
              <a:rPr lang="en-US" sz="1750" dirty="0">
                <a:solidFill>
                  <a:srgbClr val="6A3E3E"/>
                </a:solidFill>
                <a:effectLst/>
                <a:latin typeface="Consolas" panose="020B0609020204030204" pitchFamily="49" charset="0"/>
              </a:rPr>
              <a:t>count</a:t>
            </a:r>
            <a:r>
              <a:rPr lang="en-US" sz="1750" dirty="0">
                <a:solidFill>
                  <a:srgbClr val="000000"/>
                </a:solidFill>
                <a:effectLst/>
                <a:latin typeface="Consolas" panose="020B0609020204030204" pitchFamily="49" charset="0"/>
              </a:rPr>
              <a:t>) {</a:t>
            </a:r>
          </a:p>
          <a:p>
            <a:pPr marL="0" marR="0">
              <a:spcBef>
                <a:spcPts val="0"/>
              </a:spcBef>
              <a:spcAft>
                <a:spcPts val="0"/>
              </a:spcAft>
            </a:pPr>
            <a:r>
              <a:rPr lang="en-US" sz="1750" b="1" dirty="0">
                <a:solidFill>
                  <a:srgbClr val="7F0055"/>
                </a:solidFill>
                <a:effectLst/>
                <a:latin typeface="Consolas" panose="020B0609020204030204" pitchFamily="49" charset="0"/>
              </a:rPr>
              <a:t>return</a:t>
            </a:r>
            <a:r>
              <a:rPr lang="en-US" sz="1750" dirty="0">
                <a:solidFill>
                  <a:srgbClr val="000000"/>
                </a:solidFill>
                <a:effectLst/>
                <a:latin typeface="Consolas" panose="020B0609020204030204" pitchFamily="49" charset="0"/>
              </a:rPr>
              <a:t> </a:t>
            </a:r>
            <a:r>
              <a:rPr lang="en-US" sz="1750" dirty="0">
                <a:solidFill>
                  <a:srgbClr val="6A3E3E"/>
                </a:solidFill>
                <a:effectLst/>
                <a:latin typeface="Consolas" panose="020B0609020204030204" pitchFamily="49" charset="0"/>
              </a:rPr>
              <a:t>total</a:t>
            </a:r>
            <a:r>
              <a:rPr lang="en-US" sz="1750" dirty="0">
                <a:solidFill>
                  <a:srgbClr val="000000"/>
                </a:solidFill>
                <a:effectLst/>
                <a:latin typeface="Consolas" panose="020B0609020204030204" pitchFamily="49" charset="0"/>
              </a:rPr>
              <a:t> / </a:t>
            </a:r>
            <a:r>
              <a:rPr lang="en-US" sz="1750" dirty="0">
                <a:solidFill>
                  <a:srgbClr val="6A3E3E"/>
                </a:solidFill>
                <a:effectLst/>
                <a:latin typeface="Consolas" panose="020B0609020204030204" pitchFamily="49" charset="0"/>
              </a:rPr>
              <a:t>count</a:t>
            </a: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000000"/>
                </a:solidFill>
                <a:effectLst/>
                <a:latin typeface="Consolas" panose="020B0609020204030204" pitchFamily="49" charset="0"/>
              </a:rPr>
              <a:t>}</a:t>
            </a:r>
          </a:p>
          <a:p>
            <a:pPr marL="0" marR="0">
              <a:spcBef>
                <a:spcPts val="0"/>
              </a:spcBef>
              <a:spcAft>
                <a:spcPts val="0"/>
              </a:spcAft>
            </a:pPr>
            <a:r>
              <a:rPr lang="en-US" sz="1750" dirty="0">
                <a:solidFill>
                  <a:srgbClr val="000000"/>
                </a:solidFill>
                <a:effectLst/>
                <a:latin typeface="Consolas" panose="020B0609020204030204" pitchFamily="49" charset="0"/>
              </a:rPr>
              <a:t>}</a:t>
            </a:r>
          </a:p>
        </p:txBody>
      </p:sp>
      <p:sp>
        <p:nvSpPr>
          <p:cNvPr id="6" name="Rectangle 1">
            <a:extLst>
              <a:ext uri="{FF2B5EF4-FFF2-40B4-BE49-F238E27FC236}">
                <a16:creationId xmlns:a16="http://schemas.microsoft.com/office/drawing/2014/main" id="{BCEEB94A-A384-DB0B-F3DC-25FE52A2C596}"/>
              </a:ext>
            </a:extLst>
          </p:cNvPr>
          <p:cNvSpPr>
            <a:spLocks noChangeArrowheads="1"/>
          </p:cNvSpPr>
          <p:nvPr/>
        </p:nvSpPr>
        <p:spPr bwMode="auto">
          <a:xfrm>
            <a:off x="4055806" y="-25636"/>
            <a:ext cx="5088193" cy="52322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2800" b="1" i="0" u="none" strike="noStrike" baseline="0" dirty="0">
                <a:solidFill>
                  <a:srgbClr val="000000"/>
                </a:solidFill>
                <a:latin typeface="Calibri" panose="020F0502020204030204" pitchFamily="34" charset="0"/>
                <a:cs typeface="Calibri" panose="020F0502020204030204" pitchFamily="34" charset="0"/>
              </a:rPr>
              <a:t> Corrected Code: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8207338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59</a:t>
            </a:fld>
            <a:endParaRPr lang="en-US" altLang="en-US"/>
          </a:p>
        </p:txBody>
      </p:sp>
      <p:sp>
        <p:nvSpPr>
          <p:cNvPr id="2" name="Rectangle 1">
            <a:extLst>
              <a:ext uri="{FF2B5EF4-FFF2-40B4-BE49-F238E27FC236}">
                <a16:creationId xmlns:a16="http://schemas.microsoft.com/office/drawing/2014/main" id="{14A62947-A219-250D-B94D-573E4B82D934}"/>
              </a:ext>
            </a:extLst>
          </p:cNvPr>
          <p:cNvSpPr>
            <a:spLocks noChangeArrowheads="1"/>
          </p:cNvSpPr>
          <p:nvPr/>
        </p:nvSpPr>
        <p:spPr bwMode="auto">
          <a:xfrm>
            <a:off x="0" y="1154082"/>
            <a:ext cx="9143999"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original code had a logic error in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where the running total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totalAmt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was being incorrectly passed and added to itself. This resulted in an inflated total, leading to an incorrect average calculation. The corrected approach simplifies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to only return the product of the unit price and quantity, which is then correctly accumulated in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readAndComputeAvgCost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a:t>
            </a:r>
          </a:p>
        </p:txBody>
      </p:sp>
    </p:spTree>
    <p:extLst>
      <p:ext uri="{BB962C8B-B14F-4D97-AF65-F5344CB8AC3E}">
        <p14:creationId xmlns:p14="http://schemas.microsoft.com/office/powerpoint/2010/main" val="3044967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6</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sz="4000" b="1" dirty="0">
                <a:latin typeface="Calibri" panose="020F0502020204030204" pitchFamily="34" charset="0"/>
                <a:cs typeface="Calibri" panose="020F0502020204030204" pitchFamily="34" charset="0"/>
              </a:rPr>
              <a:t>Task completion (3%)</a:t>
            </a:r>
          </a:p>
        </p:txBody>
      </p:sp>
      <p:pic>
        <p:nvPicPr>
          <p:cNvPr id="3" name="Picture 2">
            <a:extLst>
              <a:ext uri="{FF2B5EF4-FFF2-40B4-BE49-F238E27FC236}">
                <a16:creationId xmlns:a16="http://schemas.microsoft.com/office/drawing/2014/main" id="{3AD3C022-6AA5-0A55-FE98-06EB9E11A645}"/>
              </a:ext>
            </a:extLst>
          </p:cNvPr>
          <p:cNvPicPr>
            <a:picLocks noChangeAspect="1"/>
          </p:cNvPicPr>
          <p:nvPr/>
        </p:nvPicPr>
        <p:blipFill>
          <a:blip r:embed="rId2"/>
          <a:srcRect r="22644" b="6321"/>
          <a:stretch/>
        </p:blipFill>
        <p:spPr>
          <a:xfrm>
            <a:off x="0" y="857249"/>
            <a:ext cx="8849710" cy="6028289"/>
          </a:xfrm>
          <a:prstGeom prst="rect">
            <a:avLst/>
          </a:prstGeom>
        </p:spPr>
      </p:pic>
    </p:spTree>
    <p:extLst>
      <p:ext uri="{BB962C8B-B14F-4D97-AF65-F5344CB8AC3E}">
        <p14:creationId xmlns:p14="http://schemas.microsoft.com/office/powerpoint/2010/main" val="346534643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60</a:t>
            </a:fld>
            <a:endParaRPr lang="en-US" altLang="en-US"/>
          </a:p>
        </p:txBody>
      </p:sp>
      <p:pic>
        <p:nvPicPr>
          <p:cNvPr id="10" name="Picture 9">
            <a:extLst>
              <a:ext uri="{FF2B5EF4-FFF2-40B4-BE49-F238E27FC236}">
                <a16:creationId xmlns:a16="http://schemas.microsoft.com/office/drawing/2014/main" id="{23481132-66DB-4258-070D-848EB8E7AAEF}"/>
              </a:ext>
            </a:extLst>
          </p:cNvPr>
          <p:cNvPicPr>
            <a:picLocks noChangeAspect="1"/>
          </p:cNvPicPr>
          <p:nvPr/>
        </p:nvPicPr>
        <p:blipFill>
          <a:blip r:embed="rId2"/>
          <a:srcRect b="8569"/>
          <a:stretch/>
        </p:blipFill>
        <p:spPr>
          <a:xfrm>
            <a:off x="0" y="857250"/>
            <a:ext cx="9144000" cy="4702722"/>
          </a:xfrm>
          <a:prstGeom prst="rect">
            <a:avLst/>
          </a:prstGeom>
        </p:spPr>
      </p:pic>
    </p:spTree>
    <p:extLst>
      <p:ext uri="{BB962C8B-B14F-4D97-AF65-F5344CB8AC3E}">
        <p14:creationId xmlns:p14="http://schemas.microsoft.com/office/powerpoint/2010/main" val="185933027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61</a:t>
            </a:fld>
            <a:endParaRPr lang="en-US" altLang="en-US"/>
          </a:p>
        </p:txBody>
      </p:sp>
      <p:pic>
        <p:nvPicPr>
          <p:cNvPr id="6" name="Picture 5">
            <a:extLst>
              <a:ext uri="{FF2B5EF4-FFF2-40B4-BE49-F238E27FC236}">
                <a16:creationId xmlns:a16="http://schemas.microsoft.com/office/drawing/2014/main" id="{6890BDE0-FADE-7429-A43F-B2C1963A6597}"/>
              </a:ext>
            </a:extLst>
          </p:cNvPr>
          <p:cNvPicPr>
            <a:picLocks noChangeAspect="1"/>
          </p:cNvPicPr>
          <p:nvPr/>
        </p:nvPicPr>
        <p:blipFill>
          <a:blip r:embed="rId2"/>
          <a:srcRect l="22561" t="-408" r="22683" b="48440"/>
          <a:stretch/>
        </p:blipFill>
        <p:spPr>
          <a:xfrm>
            <a:off x="622893" y="1155184"/>
            <a:ext cx="7898214" cy="4216400"/>
          </a:xfrm>
          <a:prstGeom prst="rect">
            <a:avLst/>
          </a:prstGeom>
        </p:spPr>
      </p:pic>
    </p:spTree>
    <p:extLst>
      <p:ext uri="{BB962C8B-B14F-4D97-AF65-F5344CB8AC3E}">
        <p14:creationId xmlns:p14="http://schemas.microsoft.com/office/powerpoint/2010/main" val="292430578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62</a:t>
            </a:fld>
            <a:endParaRPr lang="en-US" altLang="en-US"/>
          </a:p>
        </p:txBody>
      </p:sp>
      <p:pic>
        <p:nvPicPr>
          <p:cNvPr id="5" name="Picture 4">
            <a:extLst>
              <a:ext uri="{FF2B5EF4-FFF2-40B4-BE49-F238E27FC236}">
                <a16:creationId xmlns:a16="http://schemas.microsoft.com/office/drawing/2014/main" id="{2433CBF4-CA5A-A448-CE3A-5AB74C454142}"/>
              </a:ext>
            </a:extLst>
          </p:cNvPr>
          <p:cNvPicPr>
            <a:picLocks noChangeAspect="1"/>
          </p:cNvPicPr>
          <p:nvPr/>
        </p:nvPicPr>
        <p:blipFill>
          <a:blip r:embed="rId2"/>
          <a:srcRect r="52758" b="8161"/>
          <a:stretch/>
        </p:blipFill>
        <p:spPr>
          <a:xfrm>
            <a:off x="1634359" y="216625"/>
            <a:ext cx="5875282" cy="6424750"/>
          </a:xfrm>
          <a:prstGeom prst="rect">
            <a:avLst/>
          </a:prstGeom>
        </p:spPr>
      </p:pic>
    </p:spTree>
    <p:extLst>
      <p:ext uri="{BB962C8B-B14F-4D97-AF65-F5344CB8AC3E}">
        <p14:creationId xmlns:p14="http://schemas.microsoft.com/office/powerpoint/2010/main" val="116695678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63</a:t>
            </a:fld>
            <a:endParaRPr lang="en-US" altLang="en-US"/>
          </a:p>
        </p:txBody>
      </p:sp>
      <p:pic>
        <p:nvPicPr>
          <p:cNvPr id="9" name="Picture 8">
            <a:extLst>
              <a:ext uri="{FF2B5EF4-FFF2-40B4-BE49-F238E27FC236}">
                <a16:creationId xmlns:a16="http://schemas.microsoft.com/office/drawing/2014/main" id="{05AA6435-939D-482E-3FB0-95E5BE5ECB42}"/>
              </a:ext>
            </a:extLst>
          </p:cNvPr>
          <p:cNvPicPr>
            <a:picLocks noChangeAspect="1"/>
          </p:cNvPicPr>
          <p:nvPr/>
        </p:nvPicPr>
        <p:blipFill>
          <a:blip r:embed="rId2"/>
          <a:srcRect l="30122" t="25" r="29878" b="28646"/>
          <a:stretch/>
        </p:blipFill>
        <p:spPr>
          <a:xfrm>
            <a:off x="1153423" y="0"/>
            <a:ext cx="6837154" cy="6858000"/>
          </a:xfrm>
          <a:prstGeom prst="rect">
            <a:avLst/>
          </a:prstGeom>
        </p:spPr>
      </p:pic>
    </p:spTree>
    <p:extLst>
      <p:ext uri="{BB962C8B-B14F-4D97-AF65-F5344CB8AC3E}">
        <p14:creationId xmlns:p14="http://schemas.microsoft.com/office/powerpoint/2010/main" val="8554469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64</a:t>
            </a:fld>
            <a:endParaRPr lang="en-US" altLang="en-US"/>
          </a:p>
        </p:txBody>
      </p:sp>
      <p:pic>
        <p:nvPicPr>
          <p:cNvPr id="5" name="Picture 4">
            <a:extLst>
              <a:ext uri="{FF2B5EF4-FFF2-40B4-BE49-F238E27FC236}">
                <a16:creationId xmlns:a16="http://schemas.microsoft.com/office/drawing/2014/main" id="{FBA3C0A4-9A3F-0A24-9751-2DA560B8B4D8}"/>
              </a:ext>
            </a:extLst>
          </p:cNvPr>
          <p:cNvPicPr>
            <a:picLocks noChangeAspect="1"/>
          </p:cNvPicPr>
          <p:nvPr/>
        </p:nvPicPr>
        <p:blipFill>
          <a:blip r:embed="rId2"/>
          <a:srcRect t="7037" b="36156"/>
          <a:stretch/>
        </p:blipFill>
        <p:spPr>
          <a:xfrm>
            <a:off x="0" y="1968062"/>
            <a:ext cx="9144000" cy="2921876"/>
          </a:xfrm>
          <a:prstGeom prst="rect">
            <a:avLst/>
          </a:prstGeom>
        </p:spPr>
      </p:pic>
    </p:spTree>
    <p:extLst>
      <p:ext uri="{BB962C8B-B14F-4D97-AF65-F5344CB8AC3E}">
        <p14:creationId xmlns:p14="http://schemas.microsoft.com/office/powerpoint/2010/main" val="96126151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65</a:t>
            </a:fld>
            <a:endParaRPr lang="en-US" altLang="en-US"/>
          </a:p>
        </p:txBody>
      </p:sp>
      <p:pic>
        <p:nvPicPr>
          <p:cNvPr id="3" name="Picture 2">
            <a:extLst>
              <a:ext uri="{FF2B5EF4-FFF2-40B4-BE49-F238E27FC236}">
                <a16:creationId xmlns:a16="http://schemas.microsoft.com/office/drawing/2014/main" id="{543A50A9-96D1-8522-2BEE-28D43BCC6248}"/>
              </a:ext>
            </a:extLst>
          </p:cNvPr>
          <p:cNvPicPr>
            <a:picLocks noChangeAspect="1"/>
          </p:cNvPicPr>
          <p:nvPr/>
        </p:nvPicPr>
        <p:blipFill>
          <a:blip r:embed="rId2"/>
          <a:srcRect b="6098"/>
          <a:stretch/>
        </p:blipFill>
        <p:spPr>
          <a:xfrm>
            <a:off x="0" y="857250"/>
            <a:ext cx="9144000" cy="4829872"/>
          </a:xfrm>
          <a:prstGeom prst="rect">
            <a:avLst/>
          </a:prstGeom>
        </p:spPr>
      </p:pic>
    </p:spTree>
    <p:extLst>
      <p:ext uri="{BB962C8B-B14F-4D97-AF65-F5344CB8AC3E}">
        <p14:creationId xmlns:p14="http://schemas.microsoft.com/office/powerpoint/2010/main" val="306784280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66</a:t>
            </a:fld>
            <a:endParaRPr lang="en-US" altLang="en-US"/>
          </a:p>
        </p:txBody>
      </p:sp>
      <p:pic>
        <p:nvPicPr>
          <p:cNvPr id="5" name="Picture 4">
            <a:extLst>
              <a:ext uri="{FF2B5EF4-FFF2-40B4-BE49-F238E27FC236}">
                <a16:creationId xmlns:a16="http://schemas.microsoft.com/office/drawing/2014/main" id="{B58D842E-B605-2E53-CD2F-2B29D26D3A8C}"/>
              </a:ext>
            </a:extLst>
          </p:cNvPr>
          <p:cNvPicPr>
            <a:picLocks noChangeAspect="1"/>
          </p:cNvPicPr>
          <p:nvPr/>
        </p:nvPicPr>
        <p:blipFill>
          <a:blip r:embed="rId2"/>
          <a:srcRect l="40488" t="39410" r="40514" b="45739"/>
          <a:stretch/>
        </p:blipFill>
        <p:spPr>
          <a:xfrm>
            <a:off x="1092820" y="0"/>
            <a:ext cx="6958360" cy="3059512"/>
          </a:xfrm>
          <a:prstGeom prst="rect">
            <a:avLst/>
          </a:prstGeom>
        </p:spPr>
      </p:pic>
      <p:pic>
        <p:nvPicPr>
          <p:cNvPr id="7" name="Picture 6">
            <a:extLst>
              <a:ext uri="{FF2B5EF4-FFF2-40B4-BE49-F238E27FC236}">
                <a16:creationId xmlns:a16="http://schemas.microsoft.com/office/drawing/2014/main" id="{392D3BE7-A383-D4C8-B8FF-47AB40381A0D}"/>
              </a:ext>
            </a:extLst>
          </p:cNvPr>
          <p:cNvPicPr>
            <a:picLocks noChangeAspect="1"/>
          </p:cNvPicPr>
          <p:nvPr/>
        </p:nvPicPr>
        <p:blipFill>
          <a:blip r:embed="rId3"/>
          <a:srcRect l="40975" t="40136" r="40975" b="47941"/>
          <a:stretch/>
        </p:blipFill>
        <p:spPr>
          <a:xfrm>
            <a:off x="1346262" y="3177177"/>
            <a:ext cx="6451476" cy="2397512"/>
          </a:xfrm>
          <a:prstGeom prst="rect">
            <a:avLst/>
          </a:prstGeom>
        </p:spPr>
      </p:pic>
    </p:spTree>
    <p:extLst>
      <p:ext uri="{BB962C8B-B14F-4D97-AF65-F5344CB8AC3E}">
        <p14:creationId xmlns:p14="http://schemas.microsoft.com/office/powerpoint/2010/main" val="347899605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67</a:t>
            </a:fld>
            <a:endParaRPr lang="en-US" altLang="en-US"/>
          </a:p>
        </p:txBody>
      </p:sp>
      <p:pic>
        <p:nvPicPr>
          <p:cNvPr id="3" name="Picture 2">
            <a:extLst>
              <a:ext uri="{FF2B5EF4-FFF2-40B4-BE49-F238E27FC236}">
                <a16:creationId xmlns:a16="http://schemas.microsoft.com/office/drawing/2014/main" id="{190D0790-AE48-82D6-5E33-E0B0ED10769F}"/>
              </a:ext>
            </a:extLst>
          </p:cNvPr>
          <p:cNvPicPr>
            <a:picLocks noChangeAspect="1"/>
          </p:cNvPicPr>
          <p:nvPr/>
        </p:nvPicPr>
        <p:blipFill>
          <a:blip r:embed="rId2"/>
          <a:srcRect l="41097" t="43172" r="41098" b="46856"/>
          <a:stretch/>
        </p:blipFill>
        <p:spPr>
          <a:xfrm>
            <a:off x="1032695" y="168189"/>
            <a:ext cx="7078610" cy="2230244"/>
          </a:xfrm>
          <a:prstGeom prst="rect">
            <a:avLst/>
          </a:prstGeom>
        </p:spPr>
      </p:pic>
      <p:pic>
        <p:nvPicPr>
          <p:cNvPr id="8" name="Picture 7">
            <a:extLst>
              <a:ext uri="{FF2B5EF4-FFF2-40B4-BE49-F238E27FC236}">
                <a16:creationId xmlns:a16="http://schemas.microsoft.com/office/drawing/2014/main" id="{805069B6-8978-65E6-23CE-C7261D32FA81}"/>
              </a:ext>
            </a:extLst>
          </p:cNvPr>
          <p:cNvPicPr>
            <a:picLocks noChangeAspect="1"/>
          </p:cNvPicPr>
          <p:nvPr/>
        </p:nvPicPr>
        <p:blipFill>
          <a:blip r:embed="rId3"/>
          <a:srcRect l="40854" t="39051" r="40976" b="45989"/>
          <a:stretch/>
        </p:blipFill>
        <p:spPr>
          <a:xfrm>
            <a:off x="1032695" y="2735260"/>
            <a:ext cx="7089764" cy="3283186"/>
          </a:xfrm>
          <a:prstGeom prst="rect">
            <a:avLst/>
          </a:prstGeom>
        </p:spPr>
      </p:pic>
    </p:spTree>
    <p:extLst>
      <p:ext uri="{BB962C8B-B14F-4D97-AF65-F5344CB8AC3E}">
        <p14:creationId xmlns:p14="http://schemas.microsoft.com/office/powerpoint/2010/main" val="340096431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68</a:t>
            </a:fld>
            <a:endParaRPr lang="en-US" altLang="en-US"/>
          </a:p>
        </p:txBody>
      </p:sp>
      <p:pic>
        <p:nvPicPr>
          <p:cNvPr id="5" name="Picture 4">
            <a:extLst>
              <a:ext uri="{FF2B5EF4-FFF2-40B4-BE49-F238E27FC236}">
                <a16:creationId xmlns:a16="http://schemas.microsoft.com/office/drawing/2014/main" id="{35E32682-AC63-E6FA-AE23-CEE12FBB555A}"/>
              </a:ext>
            </a:extLst>
          </p:cNvPr>
          <p:cNvPicPr>
            <a:picLocks noChangeAspect="1"/>
          </p:cNvPicPr>
          <p:nvPr/>
        </p:nvPicPr>
        <p:blipFill>
          <a:blip r:embed="rId2"/>
          <a:srcRect l="40732" t="39486" r="40976" b="45338"/>
          <a:stretch/>
        </p:blipFill>
        <p:spPr>
          <a:xfrm>
            <a:off x="1585066" y="245327"/>
            <a:ext cx="5973868" cy="2787806"/>
          </a:xfrm>
          <a:prstGeom prst="rect">
            <a:avLst/>
          </a:prstGeom>
        </p:spPr>
      </p:pic>
      <p:pic>
        <p:nvPicPr>
          <p:cNvPr id="7" name="Picture 6">
            <a:extLst>
              <a:ext uri="{FF2B5EF4-FFF2-40B4-BE49-F238E27FC236}">
                <a16:creationId xmlns:a16="http://schemas.microsoft.com/office/drawing/2014/main" id="{51B1241A-599B-6128-EA37-54C1AEC1703F}"/>
              </a:ext>
            </a:extLst>
          </p:cNvPr>
          <p:cNvPicPr>
            <a:picLocks noChangeAspect="1"/>
          </p:cNvPicPr>
          <p:nvPr/>
        </p:nvPicPr>
        <p:blipFill>
          <a:blip r:embed="rId3"/>
          <a:srcRect l="40854" t="39269" r="40976" b="45799"/>
          <a:stretch/>
        </p:blipFill>
        <p:spPr>
          <a:xfrm>
            <a:off x="1399477" y="3700587"/>
            <a:ext cx="6345046" cy="2932994"/>
          </a:xfrm>
          <a:prstGeom prst="rect">
            <a:avLst/>
          </a:prstGeom>
        </p:spPr>
      </p:pic>
    </p:spTree>
    <p:extLst>
      <p:ext uri="{BB962C8B-B14F-4D97-AF65-F5344CB8AC3E}">
        <p14:creationId xmlns:p14="http://schemas.microsoft.com/office/powerpoint/2010/main" val="390095233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BFE24638-C54C-FA93-A643-3BD47867961E}"/>
              </a:ext>
            </a:extLst>
          </p:cNvPr>
          <p:cNvSpPr>
            <a:spLocks noChangeArrowheads="1"/>
          </p:cNvSpPr>
          <p:nvPr/>
        </p:nvSpPr>
        <p:spPr bwMode="auto">
          <a:xfrm>
            <a:off x="6577781" y="0"/>
            <a:ext cx="2566219" cy="301621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Java program calculates the average cost of shopping items. Here's a concise explanation:</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9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Main Method</a:t>
            </a:r>
            <a:r>
              <a:rPr kumimoji="0" lang="en-US" altLang="en-US" sz="19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Initiates the process by calling </a:t>
            </a:r>
            <a:r>
              <a:rPr kumimoji="0" lang="en-US" altLang="en-US" sz="19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readAndComputeAvgCost</a:t>
            </a:r>
            <a:r>
              <a:rPr kumimoji="0" lang="en-US" altLang="en-US" sz="19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p:txBody>
      </p:sp>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69</a:t>
            </a:fld>
            <a:endParaRPr lang="en-US" altLang="en-US"/>
          </a:p>
        </p:txBody>
      </p:sp>
      <p:sp>
        <p:nvSpPr>
          <p:cNvPr id="3" name="TextBox 2">
            <a:extLst>
              <a:ext uri="{FF2B5EF4-FFF2-40B4-BE49-F238E27FC236}">
                <a16:creationId xmlns:a16="http://schemas.microsoft.com/office/drawing/2014/main" id="{F489B105-F736-2344-61C4-E9318EC5C6F1}"/>
              </a:ext>
            </a:extLst>
          </p:cNvPr>
          <p:cNvSpPr txBox="1"/>
          <p:nvPr/>
        </p:nvSpPr>
        <p:spPr>
          <a:xfrm>
            <a:off x="0" y="0"/>
            <a:ext cx="9144000" cy="7232749"/>
          </a:xfrm>
          <a:prstGeom prst="rect">
            <a:avLst/>
          </a:prstGeom>
          <a:noFill/>
        </p:spPr>
        <p:txBody>
          <a:bodyPr wrap="square">
            <a:spAutoFit/>
          </a:bodyPr>
          <a:lstStyle/>
          <a:p>
            <a:pPr marL="0" marR="0">
              <a:spcBef>
                <a:spcPts val="0"/>
              </a:spcBef>
              <a:spcAft>
                <a:spcPts val="0"/>
              </a:spcAft>
            </a:pPr>
            <a:r>
              <a:rPr lang="en-US" sz="1600" b="1" dirty="0">
                <a:solidFill>
                  <a:srgbClr val="7F0055"/>
                </a:solidFill>
                <a:effectLst/>
                <a:latin typeface="Consolas" panose="020B0609020204030204" pitchFamily="49" charset="0"/>
              </a:rPr>
              <a:t>package</a:t>
            </a:r>
            <a:r>
              <a:rPr lang="en-US" sz="1600" dirty="0">
                <a:solidFill>
                  <a:srgbClr val="000000"/>
                </a:solidFill>
                <a:effectLst/>
                <a:latin typeface="Consolas" panose="020B0609020204030204" pitchFamily="49" charset="0"/>
              </a:rPr>
              <a:t> shoppingCostCalculator2;</a:t>
            </a:r>
          </a:p>
          <a:p>
            <a:pPr marL="0" marR="0">
              <a:spcBef>
                <a:spcPts val="0"/>
              </a:spcBef>
              <a:spcAft>
                <a:spcPts val="0"/>
              </a:spcAft>
            </a:pPr>
            <a:r>
              <a:rPr lang="en-US" sz="1600" b="1" dirty="0">
                <a:solidFill>
                  <a:srgbClr val="7F0055"/>
                </a:solidFill>
                <a:effectLst/>
                <a:latin typeface="Consolas" panose="020B0609020204030204" pitchFamily="49" charset="0"/>
              </a:rPr>
              <a:t>import</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javax.swing.JOptionPane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class</a:t>
            </a:r>
            <a:r>
              <a:rPr lang="en-US" sz="1600" dirty="0">
                <a:solidFill>
                  <a:srgbClr val="000000"/>
                </a:solidFill>
                <a:effectLst/>
                <a:latin typeface="Consolas" panose="020B0609020204030204" pitchFamily="49" charset="0"/>
              </a:rPr>
              <a:t> ShoppingCostCalculator2 {</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main(String[] </a:t>
            </a:r>
            <a:r>
              <a:rPr lang="en-US" sz="1600" dirty="0" err="1">
                <a:solidFill>
                  <a:srgbClr val="6A3E3E"/>
                </a:solidFill>
                <a:effectLst/>
                <a:latin typeface="Consolas" panose="020B0609020204030204" pitchFamily="49" charset="0"/>
              </a:rPr>
              <a:t>args</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400" dirty="0">
                <a:solidFill>
                  <a:srgbClr val="3F7F5F"/>
                </a:solidFill>
                <a:effectLst/>
                <a:latin typeface="Consolas" panose="020B0609020204030204" pitchFamily="49" charset="0"/>
              </a:rPr>
              <a:t>// Start the process to read input and compute the average cost</a:t>
            </a:r>
            <a:endParaRPr lang="en-US" sz="1400" dirty="0">
              <a:solidFill>
                <a:srgbClr val="000000"/>
              </a:solidFill>
              <a:effectLst/>
              <a:latin typeface="Consolas" panose="020B0609020204030204" pitchFamily="49" charset="0"/>
            </a:endParaRPr>
          </a:p>
          <a:p>
            <a:pPr marL="0" marR="0">
              <a:spcBef>
                <a:spcPts val="0"/>
              </a:spcBef>
              <a:spcAft>
                <a:spcPts val="0"/>
              </a:spcAft>
            </a:pPr>
            <a:r>
              <a:rPr lang="en-US" sz="1600" i="1" dirty="0" err="1">
                <a:solidFill>
                  <a:srgbClr val="000000"/>
                </a:solidFill>
                <a:effectLst/>
                <a:latin typeface="Consolas" panose="020B0609020204030204" pitchFamily="49" charset="0"/>
              </a:rPr>
              <a:t>readAndComputeAvgCost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readAndComputeAvgCost</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 0;</a:t>
            </a:r>
          </a:p>
          <a:p>
            <a:pPr marL="0" marR="0">
              <a:spcBef>
                <a:spcPts val="0"/>
              </a:spcBef>
              <a:spcAft>
                <a:spcPts val="0"/>
              </a:spcAft>
            </a:pP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 = </a:t>
            </a:r>
            <a:r>
              <a:rPr lang="en-US" sz="1600" dirty="0" err="1">
                <a:solidFill>
                  <a:srgbClr val="000000"/>
                </a:solidFill>
                <a:effectLst/>
                <a:latin typeface="Consolas" panose="020B0609020204030204" pitchFamily="49" charset="0"/>
              </a:rPr>
              <a:t>Integer.</a:t>
            </a:r>
            <a:r>
              <a:rPr lang="en-US" sz="1600" i="1" dirty="0" err="1">
                <a:solidFill>
                  <a:srgbClr val="000000"/>
                </a:solidFill>
                <a:effectLst/>
                <a:latin typeface="Consolas" panose="020B0609020204030204" pitchFamily="49" charset="0"/>
              </a:rPr>
              <a:t>parseInt</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showInputDialog</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2A00FF"/>
                </a:solidFill>
                <a:effectLst/>
                <a:latin typeface="Consolas" panose="020B0609020204030204" pitchFamily="49" charset="0"/>
              </a:rPr>
              <a:t>"Enter the number of shopping items:"</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for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 1;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&lt;=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unitPrice</a:t>
            </a:r>
            <a:r>
              <a:rPr lang="en-US" sz="1600" dirty="0">
                <a:solidFill>
                  <a:srgbClr val="000000"/>
                </a:solidFill>
                <a:effectLst/>
                <a:latin typeface="Consolas" panose="020B0609020204030204" pitchFamily="49" charset="0"/>
              </a:rPr>
              <a:t> = </a:t>
            </a:r>
            <a:r>
              <a:rPr lang="en-US" sz="1600" dirty="0" err="1">
                <a:solidFill>
                  <a:srgbClr val="000000"/>
                </a:solidFill>
                <a:effectLst/>
                <a:latin typeface="Consolas" panose="020B0609020204030204" pitchFamily="49" charset="0"/>
              </a:rPr>
              <a:t>Double.</a:t>
            </a:r>
            <a:r>
              <a:rPr lang="en-US" sz="1600" i="1" dirty="0" err="1">
                <a:solidFill>
                  <a:srgbClr val="000000"/>
                </a:solidFill>
                <a:effectLst/>
                <a:latin typeface="Consolas" panose="020B0609020204030204" pitchFamily="49" charset="0"/>
              </a:rPr>
              <a:t>parseDouble</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showInputDialog</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2A00FF"/>
                </a:solidFill>
                <a:effectLst/>
                <a:latin typeface="Consolas" panose="020B0609020204030204" pitchFamily="49" charset="0"/>
              </a:rPr>
              <a:t>"Enter the unit price of item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quantity</a:t>
            </a:r>
            <a:r>
              <a:rPr lang="en-US" sz="1600" dirty="0">
                <a:solidFill>
                  <a:srgbClr val="000000"/>
                </a:solidFill>
                <a:effectLst/>
                <a:latin typeface="Consolas" panose="020B0609020204030204" pitchFamily="49" charset="0"/>
              </a:rPr>
              <a:t> = </a:t>
            </a:r>
            <a:r>
              <a:rPr lang="en-US" sz="1600" dirty="0" err="1">
                <a:solidFill>
                  <a:srgbClr val="000000"/>
                </a:solidFill>
                <a:effectLst/>
                <a:latin typeface="Consolas" panose="020B0609020204030204" pitchFamily="49" charset="0"/>
              </a:rPr>
              <a:t>Double.</a:t>
            </a:r>
            <a:r>
              <a:rPr lang="en-US" sz="1600" i="1" dirty="0" err="1">
                <a:solidFill>
                  <a:srgbClr val="000000"/>
                </a:solidFill>
                <a:effectLst/>
                <a:latin typeface="Consolas" panose="020B0609020204030204" pitchFamily="49" charset="0"/>
              </a:rPr>
              <a:t>parseDouble</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showInputDialog</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2A00FF"/>
                </a:solidFill>
                <a:effectLst/>
                <a:latin typeface="Consolas" panose="020B0609020204030204" pitchFamily="49" charset="0"/>
              </a:rPr>
              <a:t>"Enter the quantity of item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 </a:t>
            </a:r>
            <a:r>
              <a:rPr lang="en-US" sz="1600" i="1" dirty="0" err="1">
                <a:solidFill>
                  <a:srgbClr val="000000"/>
                </a:solidFill>
                <a:effectLst/>
                <a:latin typeface="Consolas" panose="020B0609020204030204" pitchFamily="49" charset="0"/>
              </a:rPr>
              <a:t>getTotal</a:t>
            </a:r>
            <a:r>
              <a:rPr lang="en-US" sz="1600" dirty="0">
                <a:solidFill>
                  <a:srgbClr val="000000"/>
                </a:solidFill>
                <a:effectLst/>
                <a:latin typeface="Consolas" panose="020B0609020204030204" pitchFamily="49" charset="0"/>
              </a:rPr>
              <a:t>(</a:t>
            </a:r>
            <a:r>
              <a:rPr lang="en-US" sz="1600" dirty="0" err="1">
                <a:solidFill>
                  <a:srgbClr val="6A3E3E"/>
                </a:solidFill>
                <a:effectLst/>
                <a:latin typeface="Consolas" panose="020B0609020204030204" pitchFamily="49" charset="0"/>
              </a:rPr>
              <a:t>unitPrice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quantity</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averageCost</a:t>
            </a:r>
            <a:r>
              <a:rPr lang="en-US" sz="1600" dirty="0">
                <a:solidFill>
                  <a:srgbClr val="000000"/>
                </a:solidFill>
                <a:effectLst/>
                <a:latin typeface="Consolas" panose="020B0609020204030204" pitchFamily="49" charset="0"/>
              </a:rPr>
              <a:t> = </a:t>
            </a:r>
            <a:r>
              <a:rPr lang="en-US" sz="1600" i="1" dirty="0" err="1">
                <a:solidFill>
                  <a:srgbClr val="000000"/>
                </a:solidFill>
                <a:effectLst/>
                <a:latin typeface="Consolas" panose="020B0609020204030204" pitchFamily="49" charset="0"/>
              </a:rPr>
              <a:t>getAverage</a:t>
            </a:r>
            <a:r>
              <a:rPr lang="en-US" sz="1600" dirty="0">
                <a:solidFill>
                  <a:srgbClr val="000000"/>
                </a:solidFill>
                <a:effectLst/>
                <a:latin typeface="Consolas" panose="020B0609020204030204" pitchFamily="49" charset="0"/>
              </a:rPr>
              <a:t>(</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showMessageDialog</a:t>
            </a:r>
            <a:r>
              <a:rPr lang="en-US" sz="1600" dirty="0">
                <a:solidFill>
                  <a:srgbClr val="000000"/>
                </a:solidFill>
                <a:effectLst/>
                <a:latin typeface="Consolas" panose="020B0609020204030204" pitchFamily="49" charset="0"/>
              </a:rPr>
              <a:t>(</a:t>
            </a:r>
            <a:r>
              <a:rPr lang="en-US" sz="1600" b="1" dirty="0">
                <a:solidFill>
                  <a:srgbClr val="7F0055"/>
                </a:solidFill>
                <a:effectLst/>
                <a:latin typeface="Consolas" panose="020B0609020204030204" pitchFamily="49" charset="0"/>
              </a:rPr>
              <a:t>null</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String.</a:t>
            </a:r>
            <a:r>
              <a:rPr lang="en-US" sz="1600" i="1" dirty="0" err="1">
                <a:solidFill>
                  <a:srgbClr val="000000"/>
                </a:solidFill>
                <a:effectLst/>
                <a:latin typeface="Consolas" panose="020B0609020204030204" pitchFamily="49" charset="0"/>
              </a:rPr>
              <a:t>format</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average cost is %.3f"</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averageCost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getTotal</a:t>
            </a:r>
            <a:r>
              <a:rPr lang="en-US" sz="1600" dirty="0">
                <a:solidFill>
                  <a:srgbClr val="000000"/>
                </a:solidFill>
                <a:effectLst/>
                <a:latin typeface="Consolas" panose="020B0609020204030204" pitchFamily="49" charset="0"/>
              </a:rPr>
              <a:t>(</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uPrice</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qty</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return</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uPrice</a:t>
            </a:r>
            <a:r>
              <a:rPr lang="en-US" sz="1600" dirty="0">
                <a:solidFill>
                  <a:srgbClr val="000000"/>
                </a:solidFill>
                <a:effectLst/>
                <a:latin typeface="Consolas" panose="020B0609020204030204" pitchFamily="49" charset="0"/>
              </a:rPr>
              <a:t> * </a:t>
            </a:r>
            <a:r>
              <a:rPr lang="en-US" sz="1600" dirty="0">
                <a:solidFill>
                  <a:srgbClr val="6A3E3E"/>
                </a:solidFill>
                <a:effectLst/>
                <a:latin typeface="Consolas" panose="020B0609020204030204" pitchFamily="49" charset="0"/>
              </a:rPr>
              <a:t>qty</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getAverage</a:t>
            </a:r>
            <a:r>
              <a:rPr lang="en-US" sz="1600" dirty="0">
                <a:solidFill>
                  <a:srgbClr val="000000"/>
                </a:solidFill>
                <a:effectLst/>
                <a:latin typeface="Consolas" panose="020B0609020204030204" pitchFamily="49" charset="0"/>
              </a:rPr>
              <a:t>(</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return</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5535211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7</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sz="4000" b="1" dirty="0">
                <a:latin typeface="Calibri" panose="020F0502020204030204" pitchFamily="34" charset="0"/>
                <a:cs typeface="Calibri" panose="020F0502020204030204" pitchFamily="34" charset="0"/>
              </a:rPr>
              <a:t>Task completion (3%)</a:t>
            </a:r>
          </a:p>
        </p:txBody>
      </p:sp>
      <p:pic>
        <p:nvPicPr>
          <p:cNvPr id="4" name="Picture 3">
            <a:extLst>
              <a:ext uri="{FF2B5EF4-FFF2-40B4-BE49-F238E27FC236}">
                <a16:creationId xmlns:a16="http://schemas.microsoft.com/office/drawing/2014/main" id="{B649144E-178E-E915-F793-60860214A5EA}"/>
              </a:ext>
            </a:extLst>
          </p:cNvPr>
          <p:cNvPicPr>
            <a:picLocks noChangeAspect="1"/>
          </p:cNvPicPr>
          <p:nvPr/>
        </p:nvPicPr>
        <p:blipFill>
          <a:blip r:embed="rId2"/>
          <a:srcRect r="54713" b="7752"/>
          <a:stretch/>
        </p:blipFill>
        <p:spPr>
          <a:xfrm>
            <a:off x="0" y="857249"/>
            <a:ext cx="5244662" cy="6009231"/>
          </a:xfrm>
          <a:prstGeom prst="rect">
            <a:avLst/>
          </a:prstGeom>
        </p:spPr>
      </p:pic>
    </p:spTree>
    <p:extLst>
      <p:ext uri="{BB962C8B-B14F-4D97-AF65-F5344CB8AC3E}">
        <p14:creationId xmlns:p14="http://schemas.microsoft.com/office/powerpoint/2010/main" val="323125686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BFE24638-C54C-FA93-A643-3BD47867961E}"/>
              </a:ext>
            </a:extLst>
          </p:cNvPr>
          <p:cNvSpPr>
            <a:spLocks noChangeArrowheads="1"/>
          </p:cNvSpPr>
          <p:nvPr/>
        </p:nvSpPr>
        <p:spPr bwMode="auto">
          <a:xfrm>
            <a:off x="6369269" y="-52550"/>
            <a:ext cx="2806262" cy="3108543"/>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r>
              <a:rPr lang="en-US" sz="1400" b="1" dirty="0">
                <a:latin typeface="Calibri" panose="020F0502020204030204" pitchFamily="34" charset="0"/>
                <a:cs typeface="Calibri" panose="020F0502020204030204" pitchFamily="34" charset="0"/>
              </a:rPr>
              <a:t>2. </a:t>
            </a:r>
            <a:r>
              <a:rPr lang="en-US" sz="1400" b="1" dirty="0" err="1">
                <a:latin typeface="Calibri" panose="020F0502020204030204" pitchFamily="34" charset="0"/>
                <a:cs typeface="Calibri" panose="020F0502020204030204" pitchFamily="34" charset="0"/>
              </a:rPr>
              <a:t>readAndComputeAvgCost</a:t>
            </a:r>
            <a:r>
              <a:rPr lang="en-US" sz="1400" b="1" dirty="0">
                <a:latin typeface="Calibri" panose="020F0502020204030204" pitchFamily="34" charset="0"/>
                <a:cs typeface="Calibri" panose="020F0502020204030204" pitchFamily="34" charset="0"/>
              </a:rPr>
              <a:t> Method</a:t>
            </a:r>
            <a:r>
              <a:rPr lang="en-US" sz="1400" dirty="0">
                <a:latin typeface="Calibri" panose="020F0502020204030204" pitchFamily="34" charset="0"/>
                <a:cs typeface="Calibri" panose="020F0502020204030204" pitchFamily="34" charset="0"/>
              </a:rPr>
              <a:t>:</a:t>
            </a:r>
          </a:p>
          <a:p>
            <a:pPr>
              <a:buFont typeface="Arial" panose="020B0604020202020204" pitchFamily="34" charset="0"/>
              <a:buChar char="•"/>
            </a:pPr>
            <a:r>
              <a:rPr lang="en-US" sz="1400" dirty="0">
                <a:latin typeface="Calibri" panose="020F0502020204030204" pitchFamily="34" charset="0"/>
                <a:cs typeface="Calibri" panose="020F0502020204030204" pitchFamily="34" charset="0"/>
              </a:rPr>
              <a:t>Prompts the user to input the number of items.</a:t>
            </a:r>
          </a:p>
          <a:p>
            <a:pPr>
              <a:buFont typeface="Arial" panose="020B0604020202020204" pitchFamily="34" charset="0"/>
              <a:buChar char="•"/>
            </a:pPr>
            <a:r>
              <a:rPr lang="en-US" sz="1400" dirty="0">
                <a:latin typeface="Calibri" panose="020F0502020204030204" pitchFamily="34" charset="0"/>
                <a:cs typeface="Calibri" panose="020F0502020204030204" pitchFamily="34" charset="0"/>
              </a:rPr>
              <a:t>For each item, asks for its unit price and quantity.</a:t>
            </a:r>
          </a:p>
          <a:p>
            <a:pPr>
              <a:buFont typeface="Arial" panose="020B0604020202020204" pitchFamily="34" charset="0"/>
              <a:buChar char="•"/>
            </a:pPr>
            <a:r>
              <a:rPr lang="en-US" sz="1400" dirty="0">
                <a:latin typeface="Calibri" panose="020F0502020204030204" pitchFamily="34" charset="0"/>
                <a:cs typeface="Calibri" panose="020F0502020204030204" pitchFamily="34" charset="0"/>
              </a:rPr>
              <a:t>Calculates the total cost by summing the product of unit price and quantity for all items.</a:t>
            </a:r>
          </a:p>
          <a:p>
            <a:pPr>
              <a:buFont typeface="Arial" panose="020B0604020202020204" pitchFamily="34" charset="0"/>
              <a:buChar char="•"/>
            </a:pPr>
            <a:r>
              <a:rPr lang="en-US" sz="1400" dirty="0">
                <a:latin typeface="Calibri" panose="020F0502020204030204" pitchFamily="34" charset="0"/>
                <a:cs typeface="Calibri" panose="020F0502020204030204" pitchFamily="34" charset="0"/>
              </a:rPr>
              <a:t>Computes the average cost by dividing the total cost by the number of items.</a:t>
            </a:r>
          </a:p>
          <a:p>
            <a:pPr>
              <a:buFont typeface="Arial" panose="020B0604020202020204" pitchFamily="34" charset="0"/>
              <a:buChar char="•"/>
            </a:pPr>
            <a:r>
              <a:rPr lang="en-US" sz="1400" dirty="0">
                <a:latin typeface="Calibri" panose="020F0502020204030204" pitchFamily="34" charset="0"/>
                <a:cs typeface="Calibri" panose="020F0502020204030204" pitchFamily="34" charset="0"/>
              </a:rPr>
              <a:t>Displays the average cost using a message dialog.</a:t>
            </a:r>
          </a:p>
        </p:txBody>
      </p:sp>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70</a:t>
            </a:fld>
            <a:endParaRPr lang="en-US" altLang="en-US"/>
          </a:p>
        </p:txBody>
      </p:sp>
      <p:sp>
        <p:nvSpPr>
          <p:cNvPr id="3" name="TextBox 2">
            <a:extLst>
              <a:ext uri="{FF2B5EF4-FFF2-40B4-BE49-F238E27FC236}">
                <a16:creationId xmlns:a16="http://schemas.microsoft.com/office/drawing/2014/main" id="{F489B105-F736-2344-61C4-E9318EC5C6F1}"/>
              </a:ext>
            </a:extLst>
          </p:cNvPr>
          <p:cNvSpPr txBox="1"/>
          <p:nvPr/>
        </p:nvSpPr>
        <p:spPr>
          <a:xfrm>
            <a:off x="0" y="0"/>
            <a:ext cx="9144000" cy="7232749"/>
          </a:xfrm>
          <a:prstGeom prst="rect">
            <a:avLst/>
          </a:prstGeom>
          <a:noFill/>
        </p:spPr>
        <p:txBody>
          <a:bodyPr wrap="square">
            <a:spAutoFit/>
          </a:bodyPr>
          <a:lstStyle/>
          <a:p>
            <a:pPr marL="0" marR="0">
              <a:spcBef>
                <a:spcPts val="0"/>
              </a:spcBef>
              <a:spcAft>
                <a:spcPts val="0"/>
              </a:spcAft>
            </a:pPr>
            <a:r>
              <a:rPr lang="en-US" sz="1600" b="1" dirty="0">
                <a:solidFill>
                  <a:srgbClr val="7F0055"/>
                </a:solidFill>
                <a:effectLst/>
                <a:latin typeface="Consolas" panose="020B0609020204030204" pitchFamily="49" charset="0"/>
              </a:rPr>
              <a:t>package</a:t>
            </a:r>
            <a:r>
              <a:rPr lang="en-US" sz="1600" dirty="0">
                <a:solidFill>
                  <a:srgbClr val="000000"/>
                </a:solidFill>
                <a:effectLst/>
                <a:latin typeface="Consolas" panose="020B0609020204030204" pitchFamily="49" charset="0"/>
              </a:rPr>
              <a:t> shoppingCostCalculator2;</a:t>
            </a:r>
          </a:p>
          <a:p>
            <a:pPr marL="0" marR="0">
              <a:spcBef>
                <a:spcPts val="0"/>
              </a:spcBef>
              <a:spcAft>
                <a:spcPts val="0"/>
              </a:spcAft>
            </a:pPr>
            <a:r>
              <a:rPr lang="en-US" sz="1600" b="1" dirty="0">
                <a:solidFill>
                  <a:srgbClr val="7F0055"/>
                </a:solidFill>
                <a:effectLst/>
                <a:latin typeface="Consolas" panose="020B0609020204030204" pitchFamily="49" charset="0"/>
              </a:rPr>
              <a:t>import</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javax.swing.JOptionPane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class</a:t>
            </a:r>
            <a:r>
              <a:rPr lang="en-US" sz="1600" dirty="0">
                <a:solidFill>
                  <a:srgbClr val="000000"/>
                </a:solidFill>
                <a:effectLst/>
                <a:latin typeface="Consolas" panose="020B0609020204030204" pitchFamily="49" charset="0"/>
              </a:rPr>
              <a:t> ShoppingCostCalculator2 {</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main(String[] </a:t>
            </a:r>
            <a:r>
              <a:rPr lang="en-US" sz="1600" dirty="0" err="1">
                <a:solidFill>
                  <a:srgbClr val="6A3E3E"/>
                </a:solidFill>
                <a:effectLst/>
                <a:latin typeface="Consolas" panose="020B0609020204030204" pitchFamily="49" charset="0"/>
              </a:rPr>
              <a:t>args</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400" dirty="0">
                <a:solidFill>
                  <a:srgbClr val="3F7F5F"/>
                </a:solidFill>
                <a:effectLst/>
                <a:latin typeface="Consolas" panose="020B0609020204030204" pitchFamily="49" charset="0"/>
              </a:rPr>
              <a:t>// Start the process to read input and compute the average cost</a:t>
            </a:r>
            <a:endParaRPr lang="en-US" sz="1400" dirty="0">
              <a:solidFill>
                <a:srgbClr val="000000"/>
              </a:solidFill>
              <a:effectLst/>
              <a:latin typeface="Consolas" panose="020B0609020204030204" pitchFamily="49" charset="0"/>
            </a:endParaRPr>
          </a:p>
          <a:p>
            <a:pPr marL="0" marR="0">
              <a:spcBef>
                <a:spcPts val="0"/>
              </a:spcBef>
              <a:spcAft>
                <a:spcPts val="0"/>
              </a:spcAft>
            </a:pPr>
            <a:r>
              <a:rPr lang="en-US" sz="1600" i="1" dirty="0" err="1">
                <a:solidFill>
                  <a:srgbClr val="000000"/>
                </a:solidFill>
                <a:effectLst/>
                <a:latin typeface="Consolas" panose="020B0609020204030204" pitchFamily="49" charset="0"/>
              </a:rPr>
              <a:t>readAndComputeAvgCost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readAndComputeAvgCost</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 0;</a:t>
            </a:r>
          </a:p>
          <a:p>
            <a:pPr marL="0" marR="0">
              <a:spcBef>
                <a:spcPts val="0"/>
              </a:spcBef>
              <a:spcAft>
                <a:spcPts val="0"/>
              </a:spcAft>
            </a:pP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 = </a:t>
            </a:r>
            <a:r>
              <a:rPr lang="en-US" sz="1600" dirty="0" err="1">
                <a:solidFill>
                  <a:srgbClr val="000000"/>
                </a:solidFill>
                <a:effectLst/>
                <a:latin typeface="Consolas" panose="020B0609020204030204" pitchFamily="49" charset="0"/>
              </a:rPr>
              <a:t>Integer.</a:t>
            </a:r>
            <a:r>
              <a:rPr lang="en-US" sz="1600" i="1" dirty="0" err="1">
                <a:solidFill>
                  <a:srgbClr val="000000"/>
                </a:solidFill>
                <a:effectLst/>
                <a:latin typeface="Consolas" panose="020B0609020204030204" pitchFamily="49" charset="0"/>
              </a:rPr>
              <a:t>parseInt</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showInputDialog</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2A00FF"/>
                </a:solidFill>
                <a:effectLst/>
                <a:latin typeface="Consolas" panose="020B0609020204030204" pitchFamily="49" charset="0"/>
              </a:rPr>
              <a:t>"Enter the number of shopping items:"</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for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 1;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&lt;=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unitPrice</a:t>
            </a:r>
            <a:r>
              <a:rPr lang="en-US" sz="1600" dirty="0">
                <a:solidFill>
                  <a:srgbClr val="000000"/>
                </a:solidFill>
                <a:effectLst/>
                <a:latin typeface="Consolas" panose="020B0609020204030204" pitchFamily="49" charset="0"/>
              </a:rPr>
              <a:t> = </a:t>
            </a:r>
            <a:r>
              <a:rPr lang="en-US" sz="1600" dirty="0" err="1">
                <a:solidFill>
                  <a:srgbClr val="000000"/>
                </a:solidFill>
                <a:effectLst/>
                <a:latin typeface="Consolas" panose="020B0609020204030204" pitchFamily="49" charset="0"/>
              </a:rPr>
              <a:t>Double.</a:t>
            </a:r>
            <a:r>
              <a:rPr lang="en-US" sz="1600" i="1" dirty="0" err="1">
                <a:solidFill>
                  <a:srgbClr val="000000"/>
                </a:solidFill>
                <a:effectLst/>
                <a:latin typeface="Consolas" panose="020B0609020204030204" pitchFamily="49" charset="0"/>
              </a:rPr>
              <a:t>parseDouble</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showInputDialog</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2A00FF"/>
                </a:solidFill>
                <a:effectLst/>
                <a:latin typeface="Consolas" panose="020B0609020204030204" pitchFamily="49" charset="0"/>
              </a:rPr>
              <a:t>"Enter the unit price of item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quantity</a:t>
            </a:r>
            <a:r>
              <a:rPr lang="en-US" sz="1600" dirty="0">
                <a:solidFill>
                  <a:srgbClr val="000000"/>
                </a:solidFill>
                <a:effectLst/>
                <a:latin typeface="Consolas" panose="020B0609020204030204" pitchFamily="49" charset="0"/>
              </a:rPr>
              <a:t> = </a:t>
            </a:r>
            <a:r>
              <a:rPr lang="en-US" sz="1600" dirty="0" err="1">
                <a:solidFill>
                  <a:srgbClr val="000000"/>
                </a:solidFill>
                <a:effectLst/>
                <a:latin typeface="Consolas" panose="020B0609020204030204" pitchFamily="49" charset="0"/>
              </a:rPr>
              <a:t>Double.</a:t>
            </a:r>
            <a:r>
              <a:rPr lang="en-US" sz="1600" i="1" dirty="0" err="1">
                <a:solidFill>
                  <a:srgbClr val="000000"/>
                </a:solidFill>
                <a:effectLst/>
                <a:latin typeface="Consolas" panose="020B0609020204030204" pitchFamily="49" charset="0"/>
              </a:rPr>
              <a:t>parseDouble</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showInputDialog</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2A00FF"/>
                </a:solidFill>
                <a:effectLst/>
                <a:latin typeface="Consolas" panose="020B0609020204030204" pitchFamily="49" charset="0"/>
              </a:rPr>
              <a:t>"Enter the quantity of item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 </a:t>
            </a:r>
            <a:r>
              <a:rPr lang="en-US" sz="1600" i="1" dirty="0" err="1">
                <a:solidFill>
                  <a:srgbClr val="000000"/>
                </a:solidFill>
                <a:effectLst/>
                <a:latin typeface="Consolas" panose="020B0609020204030204" pitchFamily="49" charset="0"/>
              </a:rPr>
              <a:t>getTotal</a:t>
            </a:r>
            <a:r>
              <a:rPr lang="en-US" sz="1600" dirty="0">
                <a:solidFill>
                  <a:srgbClr val="000000"/>
                </a:solidFill>
                <a:effectLst/>
                <a:latin typeface="Consolas" panose="020B0609020204030204" pitchFamily="49" charset="0"/>
              </a:rPr>
              <a:t>(</a:t>
            </a:r>
            <a:r>
              <a:rPr lang="en-US" sz="1600" dirty="0" err="1">
                <a:solidFill>
                  <a:srgbClr val="6A3E3E"/>
                </a:solidFill>
                <a:effectLst/>
                <a:latin typeface="Consolas" panose="020B0609020204030204" pitchFamily="49" charset="0"/>
              </a:rPr>
              <a:t>unitPrice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quantity</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averageCost</a:t>
            </a:r>
            <a:r>
              <a:rPr lang="en-US" sz="1600" dirty="0">
                <a:solidFill>
                  <a:srgbClr val="000000"/>
                </a:solidFill>
                <a:effectLst/>
                <a:latin typeface="Consolas" panose="020B0609020204030204" pitchFamily="49" charset="0"/>
              </a:rPr>
              <a:t> = </a:t>
            </a:r>
            <a:r>
              <a:rPr lang="en-US" sz="1600" i="1" dirty="0" err="1">
                <a:solidFill>
                  <a:srgbClr val="000000"/>
                </a:solidFill>
                <a:effectLst/>
                <a:latin typeface="Consolas" panose="020B0609020204030204" pitchFamily="49" charset="0"/>
              </a:rPr>
              <a:t>getAverage</a:t>
            </a:r>
            <a:r>
              <a:rPr lang="en-US" sz="1600" dirty="0">
                <a:solidFill>
                  <a:srgbClr val="000000"/>
                </a:solidFill>
                <a:effectLst/>
                <a:latin typeface="Consolas" panose="020B0609020204030204" pitchFamily="49" charset="0"/>
              </a:rPr>
              <a:t>(</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showMessageDialog</a:t>
            </a:r>
            <a:r>
              <a:rPr lang="en-US" sz="1600" dirty="0">
                <a:solidFill>
                  <a:srgbClr val="000000"/>
                </a:solidFill>
                <a:effectLst/>
                <a:latin typeface="Consolas" panose="020B0609020204030204" pitchFamily="49" charset="0"/>
              </a:rPr>
              <a:t>(</a:t>
            </a:r>
            <a:r>
              <a:rPr lang="en-US" sz="1600" b="1" dirty="0">
                <a:solidFill>
                  <a:srgbClr val="7F0055"/>
                </a:solidFill>
                <a:effectLst/>
                <a:latin typeface="Consolas" panose="020B0609020204030204" pitchFamily="49" charset="0"/>
              </a:rPr>
              <a:t>null</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String.</a:t>
            </a:r>
            <a:r>
              <a:rPr lang="en-US" sz="1600" i="1" dirty="0" err="1">
                <a:solidFill>
                  <a:srgbClr val="000000"/>
                </a:solidFill>
                <a:effectLst/>
                <a:latin typeface="Consolas" panose="020B0609020204030204" pitchFamily="49" charset="0"/>
              </a:rPr>
              <a:t>format</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average cost is %.3f"</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averageCost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getTotal</a:t>
            </a:r>
            <a:r>
              <a:rPr lang="en-US" sz="1600" dirty="0">
                <a:solidFill>
                  <a:srgbClr val="000000"/>
                </a:solidFill>
                <a:effectLst/>
                <a:latin typeface="Consolas" panose="020B0609020204030204" pitchFamily="49" charset="0"/>
              </a:rPr>
              <a:t>(</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uPrice</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qty</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return</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uPrice</a:t>
            </a:r>
            <a:r>
              <a:rPr lang="en-US" sz="1600" dirty="0">
                <a:solidFill>
                  <a:srgbClr val="000000"/>
                </a:solidFill>
                <a:effectLst/>
                <a:latin typeface="Consolas" panose="020B0609020204030204" pitchFamily="49" charset="0"/>
              </a:rPr>
              <a:t> * </a:t>
            </a:r>
            <a:r>
              <a:rPr lang="en-US" sz="1600" dirty="0">
                <a:solidFill>
                  <a:srgbClr val="6A3E3E"/>
                </a:solidFill>
                <a:effectLst/>
                <a:latin typeface="Consolas" panose="020B0609020204030204" pitchFamily="49" charset="0"/>
              </a:rPr>
              <a:t>qty</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getAverage</a:t>
            </a:r>
            <a:r>
              <a:rPr lang="en-US" sz="1600" dirty="0">
                <a:solidFill>
                  <a:srgbClr val="000000"/>
                </a:solidFill>
                <a:effectLst/>
                <a:latin typeface="Consolas" panose="020B0609020204030204" pitchFamily="49" charset="0"/>
              </a:rPr>
              <a:t>(</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return</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3402898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BFE24638-C54C-FA93-A643-3BD47867961E}"/>
              </a:ext>
            </a:extLst>
          </p:cNvPr>
          <p:cNvSpPr>
            <a:spLocks noChangeArrowheads="1"/>
          </p:cNvSpPr>
          <p:nvPr/>
        </p:nvSpPr>
        <p:spPr bwMode="auto">
          <a:xfrm>
            <a:off x="6369269" y="-109979"/>
            <a:ext cx="2806262" cy="3139321"/>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getTotal</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Multiplies unit price by quantity to find the cost of an item.</a:t>
            </a:r>
          </a:p>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a:t>
            </a:r>
            <a:r>
              <a:rPr kumimoji="0" lang="en-US" altLang="en-US" sz="2200" b="1"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getAverage</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Divides the total cost by the number of items to find the average cost.</a:t>
            </a:r>
          </a:p>
        </p:txBody>
      </p:sp>
      <p:sp>
        <p:nvSpPr>
          <p:cNvPr id="4" name="Slide Number Placeholder 3">
            <a:extLst>
              <a:ext uri="{FF2B5EF4-FFF2-40B4-BE49-F238E27FC236}">
                <a16:creationId xmlns:a16="http://schemas.microsoft.com/office/drawing/2014/main" id="{F0BBB995-AA80-0B2F-B049-ACE6B857CBC2}"/>
              </a:ext>
            </a:extLst>
          </p:cNvPr>
          <p:cNvSpPr>
            <a:spLocks noGrp="1"/>
          </p:cNvSpPr>
          <p:nvPr>
            <p:ph type="sldNum" sz="quarter" idx="11"/>
          </p:nvPr>
        </p:nvSpPr>
        <p:spPr/>
        <p:txBody>
          <a:bodyPr/>
          <a:lstStyle/>
          <a:p>
            <a:pPr>
              <a:defRPr/>
            </a:pPr>
            <a:fld id="{52BAE153-106A-054D-8D30-6B13A2BC7148}" type="slidenum">
              <a:rPr lang="en-US" altLang="en-US" smtClean="0"/>
              <a:pPr>
                <a:defRPr/>
              </a:pPr>
              <a:t>71</a:t>
            </a:fld>
            <a:endParaRPr lang="en-US" altLang="en-US"/>
          </a:p>
        </p:txBody>
      </p:sp>
      <p:sp>
        <p:nvSpPr>
          <p:cNvPr id="3" name="TextBox 2">
            <a:extLst>
              <a:ext uri="{FF2B5EF4-FFF2-40B4-BE49-F238E27FC236}">
                <a16:creationId xmlns:a16="http://schemas.microsoft.com/office/drawing/2014/main" id="{F489B105-F736-2344-61C4-E9318EC5C6F1}"/>
              </a:ext>
            </a:extLst>
          </p:cNvPr>
          <p:cNvSpPr txBox="1"/>
          <p:nvPr/>
        </p:nvSpPr>
        <p:spPr>
          <a:xfrm>
            <a:off x="0" y="-25899"/>
            <a:ext cx="9144000" cy="7232749"/>
          </a:xfrm>
          <a:prstGeom prst="rect">
            <a:avLst/>
          </a:prstGeom>
          <a:noFill/>
        </p:spPr>
        <p:txBody>
          <a:bodyPr wrap="square">
            <a:spAutoFit/>
          </a:bodyPr>
          <a:lstStyle/>
          <a:p>
            <a:pPr marL="0" marR="0">
              <a:spcBef>
                <a:spcPts val="0"/>
              </a:spcBef>
              <a:spcAft>
                <a:spcPts val="0"/>
              </a:spcAft>
            </a:pPr>
            <a:r>
              <a:rPr lang="en-US" sz="1600" b="1" dirty="0">
                <a:solidFill>
                  <a:srgbClr val="7F0055"/>
                </a:solidFill>
                <a:effectLst/>
                <a:latin typeface="Consolas" panose="020B0609020204030204" pitchFamily="49" charset="0"/>
              </a:rPr>
              <a:t>package</a:t>
            </a:r>
            <a:r>
              <a:rPr lang="en-US" sz="1600" dirty="0">
                <a:solidFill>
                  <a:srgbClr val="000000"/>
                </a:solidFill>
                <a:effectLst/>
                <a:latin typeface="Consolas" panose="020B0609020204030204" pitchFamily="49" charset="0"/>
              </a:rPr>
              <a:t> shoppingCostCalculator2;</a:t>
            </a:r>
          </a:p>
          <a:p>
            <a:pPr marL="0" marR="0">
              <a:spcBef>
                <a:spcPts val="0"/>
              </a:spcBef>
              <a:spcAft>
                <a:spcPts val="0"/>
              </a:spcAft>
            </a:pPr>
            <a:r>
              <a:rPr lang="en-US" sz="1600" b="1" dirty="0">
                <a:solidFill>
                  <a:srgbClr val="7F0055"/>
                </a:solidFill>
                <a:effectLst/>
                <a:latin typeface="Consolas" panose="020B0609020204030204" pitchFamily="49" charset="0"/>
              </a:rPr>
              <a:t>import</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javax.swing.JOptionPane</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class</a:t>
            </a:r>
            <a:r>
              <a:rPr lang="en-US" sz="1600" dirty="0">
                <a:solidFill>
                  <a:srgbClr val="000000"/>
                </a:solidFill>
                <a:effectLst/>
                <a:latin typeface="Consolas" panose="020B0609020204030204" pitchFamily="49" charset="0"/>
              </a:rPr>
              <a:t> ShoppingCostCalculator2 {</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main(String[] </a:t>
            </a:r>
            <a:r>
              <a:rPr lang="en-US" sz="1600" dirty="0" err="1">
                <a:solidFill>
                  <a:srgbClr val="6A3E3E"/>
                </a:solidFill>
                <a:effectLst/>
                <a:latin typeface="Consolas" panose="020B0609020204030204" pitchFamily="49" charset="0"/>
              </a:rPr>
              <a:t>args</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400" dirty="0">
                <a:solidFill>
                  <a:srgbClr val="3F7F5F"/>
                </a:solidFill>
                <a:effectLst/>
                <a:latin typeface="Consolas" panose="020B0609020204030204" pitchFamily="49" charset="0"/>
              </a:rPr>
              <a:t>// Start the process to read input and compute the average cost</a:t>
            </a:r>
            <a:endParaRPr lang="en-US" sz="1400" dirty="0">
              <a:solidFill>
                <a:srgbClr val="000000"/>
              </a:solidFill>
              <a:effectLst/>
              <a:latin typeface="Consolas" panose="020B0609020204030204" pitchFamily="49" charset="0"/>
            </a:endParaRPr>
          </a:p>
          <a:p>
            <a:pPr marL="0" marR="0">
              <a:spcBef>
                <a:spcPts val="0"/>
              </a:spcBef>
              <a:spcAft>
                <a:spcPts val="0"/>
              </a:spcAft>
            </a:pPr>
            <a:r>
              <a:rPr lang="en-US" sz="1600" i="1" dirty="0" err="1">
                <a:solidFill>
                  <a:srgbClr val="000000"/>
                </a:solidFill>
                <a:effectLst/>
                <a:latin typeface="Consolas" panose="020B0609020204030204" pitchFamily="49" charset="0"/>
              </a:rPr>
              <a:t>readAndComputeAvgCost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void</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readAndComputeAvgCost</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 0;</a:t>
            </a:r>
          </a:p>
          <a:p>
            <a:pPr marL="0" marR="0">
              <a:spcBef>
                <a:spcPts val="0"/>
              </a:spcBef>
              <a:spcAft>
                <a:spcPts val="0"/>
              </a:spcAft>
            </a:pP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 = </a:t>
            </a:r>
            <a:r>
              <a:rPr lang="en-US" sz="1600" dirty="0" err="1">
                <a:solidFill>
                  <a:srgbClr val="000000"/>
                </a:solidFill>
                <a:effectLst/>
                <a:latin typeface="Consolas" panose="020B0609020204030204" pitchFamily="49" charset="0"/>
              </a:rPr>
              <a:t>Integer.</a:t>
            </a:r>
            <a:r>
              <a:rPr lang="en-US" sz="1600" i="1" dirty="0" err="1">
                <a:solidFill>
                  <a:srgbClr val="000000"/>
                </a:solidFill>
                <a:effectLst/>
                <a:latin typeface="Consolas" panose="020B0609020204030204" pitchFamily="49" charset="0"/>
              </a:rPr>
              <a:t>parseInt</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showInputDialog</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2A00FF"/>
                </a:solidFill>
                <a:effectLst/>
                <a:latin typeface="Consolas" panose="020B0609020204030204" pitchFamily="49" charset="0"/>
              </a:rPr>
              <a:t>"Enter the number of shopping items:"</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for</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 1;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&lt;=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unitPrice</a:t>
            </a:r>
            <a:r>
              <a:rPr lang="en-US" sz="1600" dirty="0">
                <a:solidFill>
                  <a:srgbClr val="000000"/>
                </a:solidFill>
                <a:effectLst/>
                <a:latin typeface="Consolas" panose="020B0609020204030204" pitchFamily="49" charset="0"/>
              </a:rPr>
              <a:t> = </a:t>
            </a:r>
            <a:r>
              <a:rPr lang="en-US" sz="1600" dirty="0" err="1">
                <a:solidFill>
                  <a:srgbClr val="000000"/>
                </a:solidFill>
                <a:effectLst/>
                <a:latin typeface="Consolas" panose="020B0609020204030204" pitchFamily="49" charset="0"/>
              </a:rPr>
              <a:t>Double.</a:t>
            </a:r>
            <a:r>
              <a:rPr lang="en-US" sz="1600" i="1" dirty="0" err="1">
                <a:solidFill>
                  <a:srgbClr val="000000"/>
                </a:solidFill>
                <a:effectLst/>
                <a:latin typeface="Consolas" panose="020B0609020204030204" pitchFamily="49" charset="0"/>
              </a:rPr>
              <a:t>parseDouble</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showInputDialog</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2A00FF"/>
                </a:solidFill>
                <a:effectLst/>
                <a:latin typeface="Consolas" panose="020B0609020204030204" pitchFamily="49" charset="0"/>
              </a:rPr>
              <a:t>"Enter the unit price of item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quantity</a:t>
            </a:r>
            <a:r>
              <a:rPr lang="en-US" sz="1600" dirty="0">
                <a:solidFill>
                  <a:srgbClr val="000000"/>
                </a:solidFill>
                <a:effectLst/>
                <a:latin typeface="Consolas" panose="020B0609020204030204" pitchFamily="49" charset="0"/>
              </a:rPr>
              <a:t> = </a:t>
            </a:r>
            <a:r>
              <a:rPr lang="en-US" sz="1600" dirty="0" err="1">
                <a:solidFill>
                  <a:srgbClr val="000000"/>
                </a:solidFill>
                <a:effectLst/>
                <a:latin typeface="Consolas" panose="020B0609020204030204" pitchFamily="49" charset="0"/>
              </a:rPr>
              <a:t>Double.</a:t>
            </a:r>
            <a:r>
              <a:rPr lang="en-US" sz="1600" i="1" dirty="0" err="1">
                <a:solidFill>
                  <a:srgbClr val="000000"/>
                </a:solidFill>
                <a:effectLst/>
                <a:latin typeface="Consolas" panose="020B0609020204030204" pitchFamily="49" charset="0"/>
              </a:rPr>
              <a:t>parseDouble</a:t>
            </a:r>
            <a:r>
              <a:rPr lang="en-US" sz="1600" dirty="0">
                <a:solidFill>
                  <a:srgbClr val="000000"/>
                </a:solidFill>
                <a:effectLst/>
                <a:latin typeface="Consolas" panose="020B0609020204030204" pitchFamily="49" charset="0"/>
              </a:rPr>
              <a:t>(</a:t>
            </a: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showInputDialog</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2A00FF"/>
                </a:solidFill>
                <a:effectLst/>
                <a:latin typeface="Consolas" panose="020B0609020204030204" pitchFamily="49" charset="0"/>
              </a:rPr>
              <a:t>"Enter the quantity of item "</a:t>
            </a:r>
            <a:r>
              <a:rPr lang="en-US" sz="1600" dirty="0">
                <a:solidFill>
                  <a:srgbClr val="000000"/>
                </a:solidFill>
                <a:effectLst/>
                <a:latin typeface="Consolas" panose="020B0609020204030204" pitchFamily="49" charset="0"/>
              </a:rPr>
              <a:t> + </a:t>
            </a:r>
            <a:r>
              <a:rPr lang="en-US" sz="1600" dirty="0" err="1">
                <a:solidFill>
                  <a:srgbClr val="6A3E3E"/>
                </a:solidFill>
                <a:effectLst/>
                <a:latin typeface="Consolas" panose="020B0609020204030204" pitchFamily="49" charset="0"/>
              </a:rPr>
              <a:t>i</a:t>
            </a:r>
            <a:r>
              <a:rPr lang="en-US" sz="1600" dirty="0">
                <a:solidFill>
                  <a:srgbClr val="000000"/>
                </a:solidFill>
                <a:effectLst/>
                <a:latin typeface="Consolas" panose="020B0609020204030204" pitchFamily="49" charset="0"/>
              </a:rPr>
              <a:t> + </a:t>
            </a:r>
            <a:r>
              <a:rPr lang="en-US" sz="1600" dirty="0">
                <a:solidFill>
                  <a:srgbClr val="2A00FF"/>
                </a:solidFill>
                <a:effectLst/>
                <a:latin typeface="Consolas" panose="020B0609020204030204" pitchFamily="49" charset="0"/>
              </a:rPr>
              <a: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 </a:t>
            </a:r>
            <a:r>
              <a:rPr lang="en-US" sz="1600" i="1" dirty="0" err="1">
                <a:solidFill>
                  <a:srgbClr val="000000"/>
                </a:solidFill>
                <a:effectLst/>
                <a:latin typeface="Consolas" panose="020B0609020204030204" pitchFamily="49" charset="0"/>
              </a:rPr>
              <a:t>getTotal</a:t>
            </a:r>
            <a:r>
              <a:rPr lang="en-US" sz="1600" dirty="0">
                <a:solidFill>
                  <a:srgbClr val="000000"/>
                </a:solidFill>
                <a:effectLst/>
                <a:latin typeface="Consolas" panose="020B0609020204030204" pitchFamily="49" charset="0"/>
              </a:rPr>
              <a:t>(</a:t>
            </a:r>
            <a:r>
              <a:rPr lang="en-US" sz="1600" dirty="0" err="1">
                <a:solidFill>
                  <a:srgbClr val="6A3E3E"/>
                </a:solidFill>
                <a:effectLst/>
                <a:latin typeface="Consolas" panose="020B0609020204030204" pitchFamily="49" charset="0"/>
              </a:rPr>
              <a:t>unitPrice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quantity</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averageCost</a:t>
            </a:r>
            <a:r>
              <a:rPr lang="en-US" sz="1600" dirty="0">
                <a:solidFill>
                  <a:srgbClr val="000000"/>
                </a:solidFill>
                <a:effectLst/>
                <a:latin typeface="Consolas" panose="020B0609020204030204" pitchFamily="49" charset="0"/>
              </a:rPr>
              <a:t> = </a:t>
            </a:r>
            <a:r>
              <a:rPr lang="en-US" sz="1600" i="1" dirty="0" err="1">
                <a:solidFill>
                  <a:srgbClr val="000000"/>
                </a:solidFill>
                <a:effectLst/>
                <a:latin typeface="Consolas" panose="020B0609020204030204" pitchFamily="49" charset="0"/>
              </a:rPr>
              <a:t>getAverage</a:t>
            </a:r>
            <a:r>
              <a:rPr lang="en-US" sz="1600" dirty="0">
                <a:solidFill>
                  <a:srgbClr val="000000"/>
                </a:solidFill>
                <a:effectLst/>
                <a:latin typeface="Consolas" panose="020B0609020204030204" pitchFamily="49" charset="0"/>
              </a:rPr>
              <a:t>(</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err="1">
                <a:solidFill>
                  <a:srgbClr val="000000"/>
                </a:solidFill>
                <a:effectLst/>
                <a:latin typeface="Consolas" panose="020B0609020204030204" pitchFamily="49" charset="0"/>
              </a:rPr>
              <a:t>JOptionPane.</a:t>
            </a:r>
            <a:r>
              <a:rPr lang="en-US" sz="1600" i="1" dirty="0" err="1">
                <a:solidFill>
                  <a:srgbClr val="000000"/>
                </a:solidFill>
                <a:effectLst/>
                <a:latin typeface="Consolas" panose="020B0609020204030204" pitchFamily="49" charset="0"/>
              </a:rPr>
              <a:t>showMessageDialog</a:t>
            </a:r>
            <a:r>
              <a:rPr lang="en-US" sz="1600" dirty="0">
                <a:solidFill>
                  <a:srgbClr val="000000"/>
                </a:solidFill>
                <a:effectLst/>
                <a:latin typeface="Consolas" panose="020B0609020204030204" pitchFamily="49" charset="0"/>
              </a:rPr>
              <a:t>(</a:t>
            </a:r>
            <a:r>
              <a:rPr lang="en-US" sz="1600" b="1" dirty="0">
                <a:solidFill>
                  <a:srgbClr val="7F0055"/>
                </a:solidFill>
                <a:effectLst/>
                <a:latin typeface="Consolas" panose="020B0609020204030204" pitchFamily="49" charset="0"/>
              </a:rPr>
              <a:t>null</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String.</a:t>
            </a:r>
            <a:r>
              <a:rPr lang="en-US" sz="1600" i="1" dirty="0" err="1">
                <a:solidFill>
                  <a:srgbClr val="000000"/>
                </a:solidFill>
                <a:effectLst/>
                <a:latin typeface="Consolas" panose="020B0609020204030204" pitchFamily="49" charset="0"/>
              </a:rPr>
              <a:t>format</a:t>
            </a:r>
            <a:r>
              <a:rPr lang="en-US" sz="1600" dirty="0">
                <a:solidFill>
                  <a:srgbClr val="000000"/>
                </a:solidFill>
                <a:effectLst/>
                <a:latin typeface="Consolas" panose="020B0609020204030204" pitchFamily="49" charset="0"/>
              </a:rPr>
              <a:t>(</a:t>
            </a:r>
            <a:r>
              <a:rPr lang="en-US" sz="1600" dirty="0">
                <a:solidFill>
                  <a:srgbClr val="2A00FF"/>
                </a:solidFill>
                <a:effectLst/>
                <a:latin typeface="Consolas" panose="020B0609020204030204" pitchFamily="49" charset="0"/>
              </a:rPr>
              <a:t>"The average cost is %.3f"</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averageCost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getTotal</a:t>
            </a:r>
            <a:r>
              <a:rPr lang="en-US" sz="1600" dirty="0">
                <a:solidFill>
                  <a:srgbClr val="000000"/>
                </a:solidFill>
                <a:effectLst/>
                <a:latin typeface="Consolas" panose="020B0609020204030204" pitchFamily="49" charset="0"/>
              </a:rPr>
              <a:t>(</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uPrice</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qty</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return</a:t>
            </a:r>
            <a:r>
              <a:rPr lang="en-US" sz="1600" dirty="0">
                <a:solidFill>
                  <a:srgbClr val="000000"/>
                </a:solidFill>
                <a:effectLst/>
                <a:latin typeface="Consolas" panose="020B0609020204030204" pitchFamily="49" charset="0"/>
              </a:rPr>
              <a:t> </a:t>
            </a:r>
            <a:r>
              <a:rPr lang="en-US" sz="1600" dirty="0" err="1">
                <a:solidFill>
                  <a:srgbClr val="6A3E3E"/>
                </a:solidFill>
                <a:effectLst/>
                <a:latin typeface="Consolas" panose="020B0609020204030204" pitchFamily="49" charset="0"/>
              </a:rPr>
              <a:t>uPrice</a:t>
            </a:r>
            <a:r>
              <a:rPr lang="en-US" sz="1600" dirty="0">
                <a:solidFill>
                  <a:srgbClr val="000000"/>
                </a:solidFill>
                <a:effectLst/>
                <a:latin typeface="Consolas" panose="020B0609020204030204" pitchFamily="49" charset="0"/>
              </a:rPr>
              <a:t> * </a:t>
            </a:r>
            <a:r>
              <a:rPr lang="en-US" sz="1600" dirty="0">
                <a:solidFill>
                  <a:srgbClr val="6A3E3E"/>
                </a:solidFill>
                <a:effectLst/>
                <a:latin typeface="Consolas" panose="020B0609020204030204" pitchFamily="49" charset="0"/>
              </a:rPr>
              <a:t>qty</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b="1" dirty="0">
                <a:solidFill>
                  <a:srgbClr val="7F0055"/>
                </a:solidFill>
                <a:effectLst/>
                <a:latin typeface="Consolas" panose="020B0609020204030204" pitchFamily="49" charset="0"/>
              </a:rPr>
              <a:t>public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static</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err="1">
                <a:solidFill>
                  <a:srgbClr val="000000"/>
                </a:solidFill>
                <a:effectLst/>
                <a:latin typeface="Consolas" panose="020B0609020204030204" pitchFamily="49" charset="0"/>
              </a:rPr>
              <a:t>getAverage</a:t>
            </a:r>
            <a:r>
              <a:rPr lang="en-US" sz="1600" dirty="0">
                <a:solidFill>
                  <a:srgbClr val="000000"/>
                </a:solidFill>
                <a:effectLst/>
                <a:latin typeface="Consolas" panose="020B0609020204030204" pitchFamily="49" charset="0"/>
              </a:rPr>
              <a:t>(</a:t>
            </a:r>
            <a:r>
              <a:rPr lang="en-US" sz="1600" b="1" dirty="0">
                <a:solidFill>
                  <a:srgbClr val="7F0055"/>
                </a:solidFill>
                <a:effectLst/>
                <a:latin typeface="Consolas" panose="020B0609020204030204" pitchFamily="49" charset="0"/>
              </a:rPr>
              <a:t>double</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a:t>
            </a:r>
            <a:r>
              <a:rPr lang="en-US" sz="1600" b="1" dirty="0">
                <a:solidFill>
                  <a:srgbClr val="7F0055"/>
                </a:solidFill>
                <a:effectLst/>
                <a:latin typeface="Consolas" panose="020B0609020204030204" pitchFamily="49" charset="0"/>
              </a:rPr>
              <a:t>int</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 {</a:t>
            </a:r>
          </a:p>
          <a:p>
            <a:pPr marL="0" marR="0">
              <a:spcBef>
                <a:spcPts val="0"/>
              </a:spcBef>
              <a:spcAft>
                <a:spcPts val="0"/>
              </a:spcAft>
            </a:pPr>
            <a:r>
              <a:rPr lang="en-US" sz="1600" b="1" dirty="0">
                <a:solidFill>
                  <a:srgbClr val="7F0055"/>
                </a:solidFill>
                <a:effectLst/>
                <a:latin typeface="Consolas" panose="020B0609020204030204" pitchFamily="49" charset="0"/>
              </a:rPr>
              <a:t>return</a:t>
            </a:r>
            <a:r>
              <a:rPr lang="en-US" sz="1600" dirty="0">
                <a:solidFill>
                  <a:srgbClr val="000000"/>
                </a:solidFill>
                <a:effectLst/>
                <a:latin typeface="Consolas" panose="020B0609020204030204" pitchFamily="49" charset="0"/>
              </a:rPr>
              <a:t> </a:t>
            </a:r>
            <a:r>
              <a:rPr lang="en-US" sz="1600" dirty="0">
                <a:solidFill>
                  <a:srgbClr val="6A3E3E"/>
                </a:solidFill>
                <a:effectLst/>
                <a:latin typeface="Consolas" panose="020B0609020204030204" pitchFamily="49" charset="0"/>
              </a:rPr>
              <a:t>total</a:t>
            </a:r>
            <a:r>
              <a:rPr lang="en-US" sz="1600" dirty="0">
                <a:solidFill>
                  <a:srgbClr val="000000"/>
                </a:solidFill>
                <a:effectLst/>
                <a:latin typeface="Consolas" panose="020B0609020204030204" pitchFamily="49" charset="0"/>
              </a:rPr>
              <a:t> / </a:t>
            </a:r>
            <a:r>
              <a:rPr lang="en-US" sz="1600" dirty="0">
                <a:solidFill>
                  <a:srgbClr val="6A3E3E"/>
                </a:solidFill>
                <a:effectLst/>
                <a:latin typeface="Consolas" panose="020B0609020204030204" pitchFamily="49" charset="0"/>
              </a:rPr>
              <a:t>count</a:t>
            </a: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a:p>
            <a:pPr marL="0" marR="0">
              <a:spcBef>
                <a:spcPts val="0"/>
              </a:spcBef>
              <a:spcAft>
                <a:spcPts val="0"/>
              </a:spcAft>
            </a:pPr>
            <a:r>
              <a:rPr lang="en-US" sz="160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262968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8</a:t>
            </a:fld>
            <a:endParaRPr lang="en-US" altLang="en-US" sz="1400"/>
          </a:p>
        </p:txBody>
      </p:sp>
      <p:sp>
        <p:nvSpPr>
          <p:cNvPr id="58370" name="Rectangle 2">
            <a:extLst>
              <a:ext uri="{FF2B5EF4-FFF2-40B4-BE49-F238E27FC236}">
                <a16:creationId xmlns:a16="http://schemas.microsoft.com/office/drawing/2014/main" id="{2A85EDB3-4489-E245-A44E-6FE24D5EDDEA}"/>
              </a:ext>
            </a:extLst>
          </p:cNvPr>
          <p:cNvSpPr>
            <a:spLocks noGrp="1" noChangeArrowheads="1"/>
          </p:cNvSpPr>
          <p:nvPr>
            <p:ph type="title"/>
          </p:nvPr>
        </p:nvSpPr>
        <p:spPr>
          <a:xfrm>
            <a:off x="0" y="0"/>
            <a:ext cx="7772400" cy="819150"/>
          </a:xfrm>
        </p:spPr>
        <p:txBody>
          <a:bodyPr>
            <a:normAutofit/>
          </a:bodyPr>
          <a:lstStyle/>
          <a:p>
            <a:r>
              <a:rPr lang="en-US" sz="4000" b="1" dirty="0">
                <a:latin typeface="Calibri" panose="020F0502020204030204" pitchFamily="34" charset="0"/>
                <a:cs typeface="Calibri" panose="020F0502020204030204" pitchFamily="34" charset="0"/>
              </a:rPr>
              <a:t>Task completion (3%)</a:t>
            </a:r>
          </a:p>
        </p:txBody>
      </p:sp>
      <p:pic>
        <p:nvPicPr>
          <p:cNvPr id="3" name="Picture 2">
            <a:extLst>
              <a:ext uri="{FF2B5EF4-FFF2-40B4-BE49-F238E27FC236}">
                <a16:creationId xmlns:a16="http://schemas.microsoft.com/office/drawing/2014/main" id="{250FF4B3-C13B-AE2A-3695-BCBEDEB80F9A}"/>
              </a:ext>
            </a:extLst>
          </p:cNvPr>
          <p:cNvPicPr>
            <a:picLocks noChangeAspect="1"/>
          </p:cNvPicPr>
          <p:nvPr/>
        </p:nvPicPr>
        <p:blipFill>
          <a:blip r:embed="rId2"/>
          <a:srcRect l="30000" t="907" r="30000" b="27982"/>
          <a:stretch/>
        </p:blipFill>
        <p:spPr>
          <a:xfrm>
            <a:off x="-1" y="819149"/>
            <a:ext cx="6011917" cy="6011917"/>
          </a:xfrm>
          <a:prstGeom prst="rect">
            <a:avLst/>
          </a:prstGeom>
        </p:spPr>
      </p:pic>
    </p:spTree>
    <p:extLst>
      <p:ext uri="{BB962C8B-B14F-4D97-AF65-F5344CB8AC3E}">
        <p14:creationId xmlns:p14="http://schemas.microsoft.com/office/powerpoint/2010/main" val="897093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19D909EA-EC89-0D42-93AF-651DF264208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A172C5-5FB2-7E47-9E77-C5AA1E315BE6}" type="slidenum">
              <a:rPr lang="en-US" altLang="en-US" sz="1400" smtClean="0"/>
              <a:pPr>
                <a:spcBef>
                  <a:spcPct val="0"/>
                </a:spcBef>
                <a:buClrTx/>
                <a:buSzTx/>
                <a:buFontTx/>
                <a:buNone/>
              </a:pPr>
              <a:t>9</a:t>
            </a:fld>
            <a:endParaRPr lang="en-US" altLang="en-US" sz="1400"/>
          </a:p>
        </p:txBody>
      </p:sp>
      <p:pic>
        <p:nvPicPr>
          <p:cNvPr id="3" name="Picture 2">
            <a:extLst>
              <a:ext uri="{FF2B5EF4-FFF2-40B4-BE49-F238E27FC236}">
                <a16:creationId xmlns:a16="http://schemas.microsoft.com/office/drawing/2014/main" id="{BAB608C7-A0B7-6956-A15E-A1BC6216CCA6}"/>
              </a:ext>
            </a:extLst>
          </p:cNvPr>
          <p:cNvPicPr>
            <a:picLocks noChangeAspect="1"/>
          </p:cNvPicPr>
          <p:nvPr/>
        </p:nvPicPr>
        <p:blipFill>
          <a:blip r:embed="rId2"/>
          <a:srcRect r="20000" b="55773"/>
          <a:stretch/>
        </p:blipFill>
        <p:spPr>
          <a:xfrm>
            <a:off x="0" y="33604"/>
            <a:ext cx="9144000" cy="2843561"/>
          </a:xfrm>
          <a:prstGeom prst="rect">
            <a:avLst/>
          </a:prstGeom>
          <a:ln w="28575">
            <a:solidFill>
              <a:srgbClr val="FF0000"/>
            </a:solidFill>
          </a:ln>
        </p:spPr>
      </p:pic>
      <p:pic>
        <p:nvPicPr>
          <p:cNvPr id="5" name="Picture 4">
            <a:extLst>
              <a:ext uri="{FF2B5EF4-FFF2-40B4-BE49-F238E27FC236}">
                <a16:creationId xmlns:a16="http://schemas.microsoft.com/office/drawing/2014/main" id="{E431E674-5F61-43C4-E247-7AEC7977BF8C}"/>
              </a:ext>
            </a:extLst>
          </p:cNvPr>
          <p:cNvPicPr>
            <a:picLocks noChangeAspect="1"/>
          </p:cNvPicPr>
          <p:nvPr/>
        </p:nvPicPr>
        <p:blipFill>
          <a:blip r:embed="rId3"/>
          <a:srcRect t="8049" b="21058"/>
          <a:stretch/>
        </p:blipFill>
        <p:spPr>
          <a:xfrm>
            <a:off x="0" y="3177947"/>
            <a:ext cx="9144000" cy="3646449"/>
          </a:xfrm>
          <a:prstGeom prst="rect">
            <a:avLst/>
          </a:prstGeom>
          <a:ln w="28575">
            <a:solidFill>
              <a:srgbClr val="FF0000"/>
            </a:solidFill>
          </a:ln>
        </p:spPr>
      </p:pic>
    </p:spTree>
    <p:extLst>
      <p:ext uri="{BB962C8B-B14F-4D97-AF65-F5344CB8AC3E}">
        <p14:creationId xmlns:p14="http://schemas.microsoft.com/office/powerpoint/2010/main" val="36080260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CU Presentation">
  <a:themeElements>
    <a:clrScheme name="ACUColourScheme">
      <a:dk1>
        <a:srgbClr val="3C1053"/>
      </a:dk1>
      <a:lt1>
        <a:srgbClr val="FFFFFF"/>
      </a:lt1>
      <a:dk2>
        <a:srgbClr val="3C1053"/>
      </a:dk2>
      <a:lt2>
        <a:srgbClr val="E8E3DB"/>
      </a:lt2>
      <a:accent1>
        <a:srgbClr val="F2120C"/>
      </a:accent1>
      <a:accent2>
        <a:srgbClr val="3D3935"/>
      </a:accent2>
      <a:accent3>
        <a:srgbClr val="8C857B"/>
      </a:accent3>
      <a:accent4>
        <a:srgbClr val="3C1053"/>
      </a:accent4>
      <a:accent5>
        <a:srgbClr val="E8E3DB"/>
      </a:accent5>
      <a:accent6>
        <a:srgbClr val="70AD47"/>
      </a:accent6>
      <a:hlink>
        <a:srgbClr val="0563C1"/>
      </a:hlink>
      <a:folHlink>
        <a:srgbClr val="954F72"/>
      </a:folHlink>
    </a:clrScheme>
    <a:fontScheme name="Custom 21">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err="1" smtClean="0">
            <a:solidFill>
              <a:srgbClr val="3D3935"/>
            </a:solidFill>
          </a:defRPr>
        </a:defPPr>
      </a:lstStyle>
    </a:txDef>
  </a:objectDefaults>
  <a:extraClrSchemeLst/>
  <a:extLst>
    <a:ext uri="{05A4C25C-085E-4340-85A3-A5531E510DB2}">
      <thm15:themeFamily xmlns:thm15="http://schemas.microsoft.com/office/thememl/2012/main" name="PPT_Template_4_3_V2.potx" id="{F3B38964-EE74-4E1D-A3FE-21D8EB788CBF}" vid="{2C9D612A-0DB5-43BD-9B9F-0A9FAAF24D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5DEF6BD4BDD0B4D90C52999A51E08F1" ma:contentTypeVersion="0" ma:contentTypeDescription="Create a new document." ma:contentTypeScope="" ma:versionID="c1892927898350893ffcead8fbd6d37e">
  <xsd:schema xmlns:xsd="http://www.w3.org/2001/XMLSchema" xmlns:xs="http://www.w3.org/2001/XMLSchema" xmlns:p="http://schemas.microsoft.com/office/2006/metadata/properties" xmlns:ns2="dacb8815-fc1e-42c3-abc2-788c5fc4ff9d" targetNamespace="http://schemas.microsoft.com/office/2006/metadata/properties" ma:root="true" ma:fieldsID="0c0b49e5e91276836d7310696bcb027a" ns2:_="">
    <xsd:import namespace="dacb8815-fc1e-42c3-abc2-788c5fc4ff9d"/>
    <xsd:element name="properties">
      <xsd:complexType>
        <xsd:sequence>
          <xsd:element name="documentManagement">
            <xsd:complexType>
              <xsd:all>
                <xsd:element ref="ns2:Category"/>
                <xsd:element ref="ns2:Sub_x002d_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cb8815-fc1e-42c3-abc2-788c5fc4ff9d" elementFormDefault="qualified">
    <xsd:import namespace="http://schemas.microsoft.com/office/2006/documentManagement/types"/>
    <xsd:import namespace="http://schemas.microsoft.com/office/infopath/2007/PartnerControls"/>
    <xsd:element name="Category" ma:index="8" ma:displayName="Category" ma:default="Logos and templates" ma:format="Dropdown" ma:internalName="Category">
      <xsd:simpleType>
        <xsd:restriction base="dms:Choice">
          <xsd:enumeration value="Staff Leadership"/>
          <xsd:enumeration value="Logos and templates"/>
          <xsd:enumeration value="Prizes and Awards"/>
          <xsd:enumeration value="Peter Faber"/>
          <xsd:enumeration value="Accreditation"/>
          <xsd:enumeration value="Database of Community Engagement"/>
          <xsd:enumeration value="National School Meeting"/>
          <xsd:enumeration value="Marketing and Events"/>
          <xsd:enumeration value="Academic Performance Review &amp; Planning"/>
        </xsd:restriction>
      </xsd:simpleType>
    </xsd:element>
    <xsd:element name="Sub_x002d_category" ma:index="9" nillable="true" ma:displayName="Year" ma:default="2016" ma:format="Dropdown" ma:internalName="Sub_x002d_category">
      <xsd:simpleType>
        <xsd:restriction base="dms:Choice">
          <xsd:enumeration value="2015"/>
          <xsd:enumeration value="2016"/>
          <xsd:enumeration value="2017"/>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Category xmlns="dacb8815-fc1e-42c3-abc2-788c5fc4ff9d">Logos and templates</Category>
    <Sub_x002d_category xmlns="dacb8815-fc1e-42c3-abc2-788c5fc4ff9d">2017</Sub_x002d_category>
  </documentManagement>
</p:properties>
</file>

<file path=customXml/itemProps1.xml><?xml version="1.0" encoding="utf-8"?>
<ds:datastoreItem xmlns:ds="http://schemas.openxmlformats.org/officeDocument/2006/customXml" ds:itemID="{05866CA7-3031-48D4-BC56-8127880CD39C}">
  <ds:schemaRefs>
    <ds:schemaRef ds:uri="http://schemas.microsoft.com/sharepoint/v3/contenttype/forms"/>
  </ds:schemaRefs>
</ds:datastoreItem>
</file>

<file path=customXml/itemProps2.xml><?xml version="1.0" encoding="utf-8"?>
<ds:datastoreItem xmlns:ds="http://schemas.openxmlformats.org/officeDocument/2006/customXml" ds:itemID="{C0E1AAF5-FCF3-448E-ABDE-60F9267B98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acb8815-fc1e-42c3-abc2-788c5fc4ff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19D6D79-91EF-4340-8C3D-E484566A2E2F}">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acb8815-fc1e-42c3-abc2-788c5fc4ff9d"/>
    <ds:schemaRef ds:uri="http://purl.org/dc/elements/1.1/"/>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PPT_Template_4_3_V2.potx</Template>
  <TotalTime>3291</TotalTime>
  <Words>7371</Words>
  <Application>Microsoft Office PowerPoint</Application>
  <PresentationFormat>On-screen Show (4:3)</PresentationFormat>
  <Paragraphs>976</Paragraphs>
  <Slides>71</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71</vt:i4>
      </vt:variant>
    </vt:vector>
  </HeadingPairs>
  <TitlesOfParts>
    <vt:vector size="78" baseType="lpstr">
      <vt:lpstr>AAAAAE+ArialMT</vt:lpstr>
      <vt:lpstr>AAAAAL+Arial-BoldMT</vt:lpstr>
      <vt:lpstr>Arial</vt:lpstr>
      <vt:lpstr>Calibri</vt:lpstr>
      <vt:lpstr>Consolas</vt:lpstr>
      <vt:lpstr>ACU Presentation</vt:lpstr>
      <vt:lpstr>think-cell Slide</vt:lpstr>
      <vt:lpstr>PowerPoint Presentation</vt:lpstr>
      <vt:lpstr>PowerPoint Presentation</vt:lpstr>
      <vt:lpstr>Task completion (3%)</vt:lpstr>
      <vt:lpstr>Task completion (3%)</vt:lpstr>
      <vt:lpstr>Task completion (3%)</vt:lpstr>
      <vt:lpstr>Task completion (3%)</vt:lpstr>
      <vt:lpstr>Task completion (3%)</vt:lpstr>
      <vt:lpstr>Task completion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Task completion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 Presentation</dc:title>
  <dc:creator>Husnen Rupani;Simone.Byrnes@acu.edu.au</dc:creator>
  <cp:lastModifiedBy>Farshid Keivanian</cp:lastModifiedBy>
  <cp:revision>681</cp:revision>
  <cp:lastPrinted>2017-08-03T04:07:41Z</cp:lastPrinted>
  <dcterms:created xsi:type="dcterms:W3CDTF">2017-05-11T09:33:32Z</dcterms:created>
  <dcterms:modified xsi:type="dcterms:W3CDTF">2024-09-12T12:11:31Z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0x01010075DEF6BD4BDD0B4D90C52999A51E08F1</vt:lpwstr>
  </property>
</Properties>
</file>

<file path=docProps/thumbnail.jpeg>
</file>